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7" r:id="rId1"/>
  </p:sldMasterIdLst>
  <p:notesMasterIdLst>
    <p:notesMasterId r:id="rId19"/>
  </p:notesMasterIdLst>
  <p:sldIdLst>
    <p:sldId id="287" r:id="rId2"/>
    <p:sldId id="288" r:id="rId3"/>
    <p:sldId id="257" r:id="rId4"/>
    <p:sldId id="274" r:id="rId5"/>
    <p:sldId id="259" r:id="rId6"/>
    <p:sldId id="261" r:id="rId7"/>
    <p:sldId id="262" r:id="rId8"/>
    <p:sldId id="280" r:id="rId9"/>
    <p:sldId id="267" r:id="rId10"/>
    <p:sldId id="283" r:id="rId11"/>
    <p:sldId id="286" r:id="rId12"/>
    <p:sldId id="268" r:id="rId13"/>
    <p:sldId id="282" r:id="rId14"/>
    <p:sldId id="289" r:id="rId15"/>
    <p:sldId id="271" r:id="rId16"/>
    <p:sldId id="284" r:id="rId17"/>
    <p:sldId id="285"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inardi, Nicole" initials="NM" lastIdx="7"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6C0A"/>
    <a:srgbClr val="009E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9609" autoAdjust="0"/>
    <p:restoredTop sz="80801" autoAdjust="0"/>
  </p:normalViewPr>
  <p:slideViewPr>
    <p:cSldViewPr>
      <p:cViewPr>
        <p:scale>
          <a:sx n="66" d="100"/>
          <a:sy n="66" d="100"/>
        </p:scale>
        <p:origin x="840" y="528"/>
      </p:cViewPr>
      <p:guideLst>
        <p:guide orient="horz" pos="2160"/>
        <p:guide pos="2880"/>
      </p:guideLst>
    </p:cSldViewPr>
  </p:slideViewPr>
  <p:notesTextViewPr>
    <p:cViewPr>
      <p:scale>
        <a:sx n="1" d="1"/>
        <a:sy n="1" d="1"/>
      </p:scale>
      <p:origin x="0" y="0"/>
    </p:cViewPr>
  </p:notesTextViewPr>
  <p:notesViewPr>
    <p:cSldViewPr>
      <p:cViewPr varScale="1">
        <p:scale>
          <a:sx n="70" d="100"/>
          <a:sy n="70" d="100"/>
        </p:scale>
        <p:origin x="2760" y="78"/>
      </p:cViewPr>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commentAuthors" Target="commentAuthors.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6A4ED8B-929C-4621-96BD-D372432D4645}" type="datetimeFigureOut">
              <a:rPr lang="en-US" smtClean="0"/>
              <a:t>10/2/18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FD65B6E-0A8F-446F-ACFD-762F6733B76D}" type="slidenum">
              <a:rPr lang="en-US" smtClean="0"/>
              <a:t>‹#›</a:t>
            </a:fld>
            <a:endParaRPr lang="en-US"/>
          </a:p>
        </p:txBody>
      </p:sp>
    </p:spTree>
    <p:extLst>
      <p:ext uri="{BB962C8B-B14F-4D97-AF65-F5344CB8AC3E}">
        <p14:creationId xmlns:p14="http://schemas.microsoft.com/office/powerpoint/2010/main" val="1906180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People or events elicit a variety of feelings that cause us to respond in different ways. These feelings are called </a:t>
            </a:r>
            <a:r>
              <a:rPr lang="en-US" b="1" noProof="0" dirty="0" smtClean="0"/>
              <a:t>affects, </a:t>
            </a:r>
            <a:r>
              <a:rPr lang="en-US" noProof="0" dirty="0" smtClean="0"/>
              <a:t>a broad term covering a wide range of feelings including emotions and moods.</a:t>
            </a:r>
            <a:r>
              <a:rPr lang="en-US" b="1" noProof="0" dirty="0" smtClean="0"/>
              <a:t> </a:t>
            </a:r>
            <a:r>
              <a:rPr lang="en-US" noProof="0" dirty="0" smtClean="0"/>
              <a:t>We may react to certain situations</a:t>
            </a:r>
            <a:r>
              <a:rPr lang="en-US" b="1" noProof="0" dirty="0" smtClean="0"/>
              <a:t> </a:t>
            </a:r>
            <a:r>
              <a:rPr lang="en-US" noProof="0" dirty="0" smtClean="0"/>
              <a:t>with sadness, anger, or elation. These responses are </a:t>
            </a:r>
            <a:r>
              <a:rPr lang="en-US" b="1" noProof="0" dirty="0" smtClean="0"/>
              <a:t>emotions, </a:t>
            </a:r>
            <a:r>
              <a:rPr lang="en-US" noProof="0" dirty="0" smtClean="0"/>
              <a:t>intense feelings directed at a specific object or person. </a:t>
            </a:r>
            <a:r>
              <a:rPr lang="en-US" sz="1200" kern="1200" baseline="30000" noProof="0" dirty="0" smtClean="0">
                <a:effectLst/>
                <a:latin typeface="Arial"/>
                <a:ea typeface="Times New Roman"/>
              </a:rPr>
              <a:t>2 </a:t>
            </a:r>
            <a:r>
              <a:rPr lang="en-US" noProof="0" dirty="0" smtClean="0"/>
              <a:t>Emotions are numerous and intense, but they are usually also short-lived. </a:t>
            </a:r>
            <a:endParaRPr lang="en-US" dirty="0"/>
          </a:p>
        </p:txBody>
      </p:sp>
      <p:sp>
        <p:nvSpPr>
          <p:cNvPr id="4" name="Slide Number Placeholder 3"/>
          <p:cNvSpPr>
            <a:spLocks noGrp="1"/>
          </p:cNvSpPr>
          <p:nvPr>
            <p:ph type="sldNum" sz="quarter" idx="10"/>
          </p:nvPr>
        </p:nvSpPr>
        <p:spPr/>
        <p:txBody>
          <a:bodyPr/>
          <a:lstStyle/>
          <a:p>
            <a:fld id="{0FD65B6E-0A8F-446F-ACFD-762F6733B76D}" type="slidenum">
              <a:rPr lang="en-US" smtClean="0"/>
              <a:t>3</a:t>
            </a:fld>
            <a:endParaRPr lang="en-US"/>
          </a:p>
        </p:txBody>
      </p:sp>
    </p:spTree>
    <p:extLst>
      <p:ext uri="{BB962C8B-B14F-4D97-AF65-F5344CB8AC3E}">
        <p14:creationId xmlns:p14="http://schemas.microsoft.com/office/powerpoint/2010/main" val="2944536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What if your professor has caught you on a day when you feel like you can</a:t>
            </a:r>
            <a:r>
              <a:rPr lang="en-US" baseline="0" noProof="0" dirty="0" smtClean="0"/>
              <a:t>no</a:t>
            </a:r>
            <a:r>
              <a:rPr lang="en-US" noProof="0" dirty="0" smtClean="0"/>
              <a:t>t be bothered working at all? In fact, now that you think about it, you</a:t>
            </a:r>
            <a:r>
              <a:rPr lang="en-US" baseline="0" noProof="0" dirty="0" smtClean="0"/>
              <a:t> hav</a:t>
            </a:r>
            <a:r>
              <a:rPr lang="en-US" noProof="0" dirty="0" smtClean="0"/>
              <a:t>e felt a bit down for the past few days. A short deadline is the last thing you need when you</a:t>
            </a:r>
            <a:r>
              <a:rPr lang="en-US" baseline="0" noProof="0" dirty="0" smtClean="0"/>
              <a:t> a</a:t>
            </a:r>
            <a:r>
              <a:rPr lang="en-US" noProof="0" dirty="0" smtClean="0"/>
              <a:t>re feeling this unmotivated. In this case, you are probably experiencing a negative </a:t>
            </a:r>
            <a:r>
              <a:rPr lang="en-US" b="1" noProof="0" dirty="0" smtClean="0"/>
              <a:t>mood</a:t>
            </a:r>
            <a:r>
              <a:rPr lang="en-US" b="0" noProof="0" dirty="0" smtClean="0"/>
              <a:t>,</a:t>
            </a:r>
            <a:r>
              <a:rPr lang="en-US" b="1" noProof="0" dirty="0" smtClean="0"/>
              <a:t> </a:t>
            </a:r>
            <a:r>
              <a:rPr lang="en-US" noProof="0" dirty="0" smtClean="0"/>
              <a:t>which consists of less intense and more generalized feelings not directed at a specific object or person.</a:t>
            </a:r>
            <a:r>
              <a:rPr lang="en-US" baseline="30000" noProof="0" dirty="0" smtClean="0"/>
              <a:t> </a:t>
            </a:r>
            <a:r>
              <a:rPr lang="en-US" noProof="0" dirty="0" smtClean="0"/>
              <a:t>Moods last longer than emotions. Of course, moods can also be positive, and we often categorize ourselves and others as being in a “good mood” or a “bad mood.”</a:t>
            </a:r>
          </a:p>
          <a:p>
            <a:endParaRPr lang="en-US" noProof="0" dirty="0" smtClean="0"/>
          </a:p>
          <a:p>
            <a:r>
              <a:rPr lang="en-US" sz="1200" kern="1200" dirty="0" smtClean="0">
                <a:solidFill>
                  <a:schemeClr val="tx1"/>
                </a:solidFill>
                <a:effectLst/>
                <a:latin typeface="+mn-lt"/>
                <a:ea typeface="+mn-ea"/>
                <a:cs typeface="+mn-cs"/>
              </a:rPr>
              <a:t>OB researchers have identified two basic types of mood dimensions: positive affect and negative affect. </a:t>
            </a:r>
            <a:r>
              <a:rPr lang="en-US" sz="1200" b="1" kern="1200" dirty="0" smtClean="0">
                <a:solidFill>
                  <a:schemeClr val="tx1"/>
                </a:solidFill>
                <a:effectLst/>
                <a:latin typeface="+mn-lt"/>
                <a:ea typeface="+mn-ea"/>
                <a:cs typeface="+mn-cs"/>
              </a:rPr>
              <a:t>Positive affect</a:t>
            </a:r>
            <a:r>
              <a:rPr lang="en-US" sz="1200" kern="1200" dirty="0" smtClean="0">
                <a:solidFill>
                  <a:schemeClr val="tx1"/>
                </a:solidFill>
                <a:effectLst/>
                <a:latin typeface="+mn-lt"/>
                <a:ea typeface="+mn-ea"/>
                <a:cs typeface="+mn-cs"/>
              </a:rPr>
              <a:t> includes emotions such as excitement, cheerfulness, and self-assurance, while </a:t>
            </a:r>
            <a:r>
              <a:rPr lang="en-US" sz="1200" b="1" kern="1200" dirty="0" smtClean="0">
                <a:solidFill>
                  <a:schemeClr val="tx1"/>
                </a:solidFill>
                <a:effectLst/>
                <a:latin typeface="+mn-lt"/>
                <a:ea typeface="+mn-ea"/>
                <a:cs typeface="+mn-cs"/>
              </a:rPr>
              <a:t>negative affect</a:t>
            </a:r>
            <a:r>
              <a:rPr lang="en-US" sz="1200" kern="1200" dirty="0" smtClean="0">
                <a:solidFill>
                  <a:schemeClr val="tx1"/>
                </a:solidFill>
                <a:effectLst/>
                <a:latin typeface="+mn-lt"/>
                <a:ea typeface="+mn-ea"/>
                <a:cs typeface="+mn-cs"/>
              </a:rPr>
              <a:t> includes emotions such as boredom, lethargy, and depression.</a:t>
            </a:r>
            <a:r>
              <a:rPr lang="en-US" sz="1200" kern="1200" baseline="30000" dirty="0" smtClean="0">
                <a:solidFill>
                  <a:schemeClr val="tx1"/>
                </a:solidFill>
                <a:effectLst/>
                <a:latin typeface="+mn-lt"/>
                <a:ea typeface="+mn-ea"/>
                <a:cs typeface="+mn-cs"/>
              </a:rPr>
              <a:t>4</a:t>
            </a:r>
            <a:r>
              <a:rPr lang="en-US" sz="1200" kern="1200" dirty="0" smtClean="0">
                <a:solidFill>
                  <a:schemeClr val="tx1"/>
                </a:solidFill>
                <a:effectLst/>
                <a:latin typeface="+mn-lt"/>
                <a:ea typeface="+mn-ea"/>
                <a:cs typeface="+mn-cs"/>
              </a:rPr>
              <a:t> The sources of moods and emotions are complex. Factors such as lack of sleep and exercise, the weather, and the amount of stress we are under might play a part, but there are no concrete answers to explain the underlying reasons for our feelings and moods.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Our </a:t>
            </a:r>
            <a:r>
              <a:rPr lang="en-US" sz="1200" b="1" kern="1200" dirty="0" smtClean="0">
                <a:solidFill>
                  <a:schemeClr val="tx1"/>
                </a:solidFill>
                <a:effectLst/>
                <a:latin typeface="+mn-lt"/>
                <a:ea typeface="+mn-ea"/>
                <a:cs typeface="+mn-cs"/>
              </a:rPr>
              <a:t>emotional state</a:t>
            </a:r>
            <a:r>
              <a:rPr lang="en-US" sz="1200" kern="1200" dirty="0" smtClean="0">
                <a:solidFill>
                  <a:schemeClr val="tx1"/>
                </a:solidFill>
                <a:effectLst/>
                <a:latin typeface="+mn-lt"/>
                <a:ea typeface="+mn-ea"/>
                <a:cs typeface="+mn-cs"/>
              </a:rPr>
              <a:t> is paramount when it comes to making important career decisions. For example, people who are in a heightened emotional state and are unhappy with their current roles sometimes jump into new positions without fully assessing the realities of what the new job has to offer. In this situation, job seekers need to think about how they would feel about taking the job now and into the future.</a:t>
            </a:r>
          </a:p>
          <a:p>
            <a:r>
              <a:rPr lang="en-US" sz="1200" kern="1200" dirty="0" smtClean="0">
                <a:solidFill>
                  <a:schemeClr val="tx1"/>
                </a:solidFill>
                <a:effectLst/>
                <a:latin typeface="+mn-lt"/>
                <a:ea typeface="+mn-ea"/>
                <a:cs typeface="+mn-cs"/>
              </a:rPr>
              <a:t>Most of us are prone to heightened emotional states. In your personal life, when you are feeling frustrated, angry, or disappointed, your reaction might be to shout, storm out, or curl up in a quiet place for a while. However, in the workplace, these emotional outbursts could seriously damage your professional reputation as well as your work performance. Not only does a lack of self-control over your emotions affect you, but your negative responses can also spread to others around you.</a:t>
            </a:r>
          </a:p>
          <a:p>
            <a:endParaRPr lang="en-US" noProof="0" dirty="0"/>
          </a:p>
        </p:txBody>
      </p:sp>
      <p:sp>
        <p:nvSpPr>
          <p:cNvPr id="4" name="Slide Number Placeholder 3"/>
          <p:cNvSpPr>
            <a:spLocks noGrp="1"/>
          </p:cNvSpPr>
          <p:nvPr>
            <p:ph type="sldNum" sz="quarter" idx="10"/>
          </p:nvPr>
        </p:nvSpPr>
        <p:spPr/>
        <p:txBody>
          <a:bodyPr/>
          <a:lstStyle/>
          <a:p>
            <a:fld id="{0FD65B6E-0A8F-446F-ACFD-762F6733B76D}" type="slidenum">
              <a:rPr lang="en-US" smtClean="0"/>
              <a:t>4</a:t>
            </a:fld>
            <a:endParaRPr lang="en-US"/>
          </a:p>
        </p:txBody>
      </p:sp>
    </p:spTree>
    <p:extLst>
      <p:ext uri="{BB962C8B-B14F-4D97-AF65-F5344CB8AC3E}">
        <p14:creationId xmlns:p14="http://schemas.microsoft.com/office/powerpoint/2010/main" val="37918352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We may not realize it, but our moods and emotions are contagious and have a strong influence on group behavior. </a:t>
            </a:r>
            <a:r>
              <a:rPr lang="en-US" b="1" noProof="0" dirty="0" smtClean="0"/>
              <a:t>Emotional contagion</a:t>
            </a:r>
            <a:r>
              <a:rPr lang="en-US" noProof="0" dirty="0" smtClean="0"/>
              <a:t> is a phenomenon in which emotions experienced by one or more individuals in a work group spread to the others. Researchers have found that negative emotions tend to spread more quickly than positive emotions, which can affect morale, productivity, and motivation. Positive emotional contagion creates an environment in which people work better together, experience less conflict, and experience higher levels of work performance. Managers and leaders who have a positive attitude generally have the ability to inspire their employees to work well together.</a:t>
            </a:r>
            <a:endParaRPr lang="en-US" noProof="0" dirty="0"/>
          </a:p>
        </p:txBody>
      </p:sp>
      <p:sp>
        <p:nvSpPr>
          <p:cNvPr id="4" name="Slide Number Placeholder 3"/>
          <p:cNvSpPr>
            <a:spLocks noGrp="1"/>
          </p:cNvSpPr>
          <p:nvPr>
            <p:ph type="sldNum" sz="quarter" idx="10"/>
          </p:nvPr>
        </p:nvSpPr>
        <p:spPr/>
        <p:txBody>
          <a:bodyPr/>
          <a:lstStyle/>
          <a:p>
            <a:fld id="{0FD65B6E-0A8F-446F-ACFD-762F6733B76D}" type="slidenum">
              <a:rPr lang="en-US" smtClean="0"/>
              <a:t>5</a:t>
            </a:fld>
            <a:endParaRPr lang="en-US"/>
          </a:p>
        </p:txBody>
      </p:sp>
    </p:spTree>
    <p:extLst>
      <p:ext uri="{BB962C8B-B14F-4D97-AF65-F5344CB8AC3E}">
        <p14:creationId xmlns:p14="http://schemas.microsoft.com/office/powerpoint/2010/main" val="10718628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Every day we are exposed to different situations, which can trigger a range of strong emotions. In fact, one of life’s biggest challenges is keeping our emotions in check. Inappropriate or extreme responses are disruptive and will not be tolerated in a working environment. Most of us try and control our feelings through </a:t>
            </a:r>
            <a:r>
              <a:rPr lang="en-US" b="1" noProof="0" dirty="0" smtClean="0"/>
              <a:t>emotional regulation</a:t>
            </a:r>
            <a:r>
              <a:rPr lang="en-US" b="0" noProof="0" dirty="0" smtClean="0"/>
              <a:t>,</a:t>
            </a:r>
            <a:r>
              <a:rPr lang="en-US" b="1" noProof="0" dirty="0" smtClean="0"/>
              <a:t> </a:t>
            </a:r>
            <a:r>
              <a:rPr lang="en-US" noProof="0" dirty="0" smtClean="0"/>
              <a:t>a set of processes through which people influence their own emotions and the ways in which they experience and express them. The two main kinds of regulation strategies are antecedent-focused and response-focused.</a:t>
            </a:r>
            <a:endParaRPr lang="en-US" noProof="0" dirty="0"/>
          </a:p>
        </p:txBody>
      </p:sp>
      <p:sp>
        <p:nvSpPr>
          <p:cNvPr id="4" name="Slide Number Placeholder 3"/>
          <p:cNvSpPr>
            <a:spLocks noGrp="1"/>
          </p:cNvSpPr>
          <p:nvPr>
            <p:ph type="sldNum" sz="quarter" idx="10"/>
          </p:nvPr>
        </p:nvSpPr>
        <p:spPr/>
        <p:txBody>
          <a:bodyPr/>
          <a:lstStyle/>
          <a:p>
            <a:fld id="{0FD65B6E-0A8F-446F-ACFD-762F6733B76D}" type="slidenum">
              <a:rPr lang="en-US" smtClean="0"/>
              <a:t>6</a:t>
            </a:fld>
            <a:endParaRPr lang="en-US"/>
          </a:p>
        </p:txBody>
      </p:sp>
    </p:spTree>
    <p:extLst>
      <p:ext uri="{BB962C8B-B14F-4D97-AF65-F5344CB8AC3E}">
        <p14:creationId xmlns:p14="http://schemas.microsoft.com/office/powerpoint/2010/main" val="27999835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Imagine you are working on a complex project and one of your teammates is such having difficulty in carrying out his role that he slows down the rest of the team and jeopardizes the deadline. Do you complain to your boss that this employee is letting the team down? Or do you try and manage the situation by supporting your teammate and helping him learn the right skills? If you chose the latter option, you probably have high levels of </a:t>
            </a:r>
            <a:r>
              <a:rPr lang="en-US" b="1" noProof="0" dirty="0" smtClean="0"/>
              <a:t>emotional intelligence (EI</a:t>
            </a:r>
            <a:r>
              <a:rPr lang="en-US" i="0" noProof="0" dirty="0" smtClean="0"/>
              <a:t>),</a:t>
            </a:r>
            <a:r>
              <a:rPr lang="en-US" noProof="0" dirty="0" smtClean="0"/>
              <a:t> the ability to understand emotions in ourselves and others in order to effectively manage our own behaviors and our interpersonal relationships. Organizations are beginning to base hiring and promoting decisions on EI, and it is considered as important to professional success as other abilities such as technical skills.</a:t>
            </a:r>
            <a:endParaRPr lang="en-US" noProof="0" dirty="0"/>
          </a:p>
        </p:txBody>
      </p:sp>
      <p:sp>
        <p:nvSpPr>
          <p:cNvPr id="4" name="Slide Number Placeholder 3"/>
          <p:cNvSpPr>
            <a:spLocks noGrp="1"/>
          </p:cNvSpPr>
          <p:nvPr>
            <p:ph type="sldNum" sz="quarter" idx="10"/>
          </p:nvPr>
        </p:nvSpPr>
        <p:spPr/>
        <p:txBody>
          <a:bodyPr/>
          <a:lstStyle/>
          <a:p>
            <a:fld id="{0FD65B6E-0A8F-446F-ACFD-762F6733B76D}" type="slidenum">
              <a:rPr lang="en-US" smtClean="0"/>
              <a:t>7</a:t>
            </a:fld>
            <a:endParaRPr lang="en-US"/>
          </a:p>
        </p:txBody>
      </p:sp>
    </p:spTree>
    <p:extLst>
      <p:ext uri="{BB962C8B-B14F-4D97-AF65-F5344CB8AC3E}">
        <p14:creationId xmlns:p14="http://schemas.microsoft.com/office/powerpoint/2010/main" val="22654574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There are four dimensions of EI:</a:t>
            </a:r>
          </a:p>
          <a:p>
            <a:pPr lvl="0"/>
            <a:r>
              <a:rPr lang="en-US" b="1" noProof="0" dirty="0" smtClean="0"/>
              <a:t>Self-Awareness</a:t>
            </a:r>
            <a:r>
              <a:rPr lang="en-US" noProof="0" dirty="0" smtClean="0"/>
              <a:t>:</a:t>
            </a:r>
            <a:r>
              <a:rPr lang="en-US" baseline="0" noProof="0" dirty="0" smtClean="0"/>
              <a:t> A</a:t>
            </a:r>
            <a:r>
              <a:rPr lang="en-US" noProof="0" dirty="0" smtClean="0"/>
              <a:t> good understanding of your own emotions.</a:t>
            </a:r>
          </a:p>
          <a:p>
            <a:pPr lvl="0"/>
            <a:r>
              <a:rPr lang="en-US" b="1" noProof="0" dirty="0" smtClean="0"/>
              <a:t>Self-Managemen</a:t>
            </a:r>
            <a:r>
              <a:rPr lang="en-US" noProof="0" dirty="0" smtClean="0"/>
              <a:t>t:</a:t>
            </a:r>
            <a:r>
              <a:rPr lang="en-US" baseline="0" noProof="0" dirty="0" smtClean="0"/>
              <a:t> T</a:t>
            </a:r>
            <a:r>
              <a:rPr lang="en-US" noProof="0" dirty="0" smtClean="0"/>
              <a:t>he ability to control and regulate emotions and impulses.</a:t>
            </a:r>
          </a:p>
          <a:p>
            <a:pPr lvl="0"/>
            <a:r>
              <a:rPr lang="en-US" b="1" noProof="0" dirty="0" smtClean="0"/>
              <a:t>Social Awareness</a:t>
            </a:r>
            <a:r>
              <a:rPr lang="en-US" noProof="0" dirty="0" smtClean="0"/>
              <a:t>:</a:t>
            </a:r>
            <a:r>
              <a:rPr lang="en-US" baseline="0" noProof="0" dirty="0" smtClean="0"/>
              <a:t> S</a:t>
            </a:r>
            <a:r>
              <a:rPr lang="en-US" noProof="0" dirty="0" smtClean="0"/>
              <a:t>kills in perceiving, empathizing with, and reacting appropriately to the emotions of</a:t>
            </a:r>
            <a:r>
              <a:rPr lang="en-US" baseline="0" noProof="0" dirty="0" smtClean="0"/>
              <a:t> </a:t>
            </a:r>
            <a:r>
              <a:rPr lang="en-US" noProof="0" dirty="0" smtClean="0"/>
              <a:t>others.</a:t>
            </a:r>
          </a:p>
          <a:p>
            <a:pPr lvl="0"/>
            <a:r>
              <a:rPr lang="en-US" b="1" noProof="0" dirty="0" smtClean="0"/>
              <a:t>Relationship Management</a:t>
            </a:r>
            <a:r>
              <a:rPr lang="en-US" noProof="0" dirty="0" smtClean="0"/>
              <a:t>:</a:t>
            </a:r>
            <a:r>
              <a:rPr lang="en-US" baseline="0" noProof="0" dirty="0" smtClean="0"/>
              <a:t> T</a:t>
            </a:r>
            <a:r>
              <a:rPr lang="en-US" noProof="0" dirty="0" smtClean="0"/>
              <a:t>he ability to manage the emotions of others to build strong and healthy relationships with them.</a:t>
            </a:r>
            <a:endParaRPr lang="en-US" noProof="0" dirty="0"/>
          </a:p>
        </p:txBody>
      </p:sp>
      <p:sp>
        <p:nvSpPr>
          <p:cNvPr id="4" name="Slide Number Placeholder 3"/>
          <p:cNvSpPr>
            <a:spLocks noGrp="1"/>
          </p:cNvSpPr>
          <p:nvPr>
            <p:ph type="sldNum" sz="quarter" idx="10"/>
          </p:nvPr>
        </p:nvSpPr>
        <p:spPr/>
        <p:txBody>
          <a:bodyPr/>
          <a:lstStyle/>
          <a:p>
            <a:fld id="{0FD65B6E-0A8F-446F-ACFD-762F6733B76D}" type="slidenum">
              <a:rPr lang="en-US" smtClean="0"/>
              <a:t>8</a:t>
            </a:fld>
            <a:endParaRPr lang="en-US"/>
          </a:p>
        </p:txBody>
      </p:sp>
    </p:spTree>
    <p:extLst>
      <p:ext uri="{BB962C8B-B14F-4D97-AF65-F5344CB8AC3E}">
        <p14:creationId xmlns:p14="http://schemas.microsoft.com/office/powerpoint/2010/main" val="4517490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Most of us know what it feels like to be stressed. We may feel under pressure about making a deadline, taking an exam, or giving a presentation in front of a large audience. We define </a:t>
            </a:r>
            <a:r>
              <a:rPr lang="en-US" b="1" noProof="0" dirty="0" smtClean="0"/>
              <a:t>stress </a:t>
            </a:r>
            <a:r>
              <a:rPr lang="en-US" noProof="0" dirty="0" smtClean="0"/>
              <a:t>as a response that occurs when a person perceives a situation as threatening to his or her well-being when his or her resources have been taxed or exceeded. Stress in the workplace can affect the behavior of people working in an organization, leading to poor health and absenteeism. Statistics show that 60% of illnesses are caused by stress, which costs the U.S. $300 billion every year on medical bills and loss of productivity.</a:t>
            </a:r>
            <a:r>
              <a:rPr lang="en-US" sz="1200" kern="1200" baseline="30000" noProof="0" dirty="0" smtClean="0">
                <a:solidFill>
                  <a:schemeClr val="tx1"/>
                </a:solidFill>
                <a:effectLst/>
                <a:latin typeface="+mn-lt"/>
                <a:ea typeface="+mn-ea"/>
                <a:cs typeface="+mn-cs"/>
              </a:rPr>
              <a:t> 3</a:t>
            </a:r>
            <a:endParaRPr lang="en-US" noProof="0" dirty="0"/>
          </a:p>
        </p:txBody>
      </p:sp>
      <p:sp>
        <p:nvSpPr>
          <p:cNvPr id="4" name="Slide Number Placeholder 3"/>
          <p:cNvSpPr>
            <a:spLocks noGrp="1"/>
          </p:cNvSpPr>
          <p:nvPr>
            <p:ph type="sldNum" sz="quarter" idx="10"/>
          </p:nvPr>
        </p:nvSpPr>
        <p:spPr/>
        <p:txBody>
          <a:bodyPr/>
          <a:lstStyle/>
          <a:p>
            <a:fld id="{0FD65B6E-0A8F-446F-ACFD-762F6733B76D}" type="slidenum">
              <a:rPr lang="en-US" smtClean="0"/>
              <a:t>9</a:t>
            </a:fld>
            <a:endParaRPr lang="en-US"/>
          </a:p>
        </p:txBody>
      </p:sp>
    </p:spTree>
    <p:extLst>
      <p:ext uri="{BB962C8B-B14F-4D97-AF65-F5344CB8AC3E}">
        <p14:creationId xmlns:p14="http://schemas.microsoft.com/office/powerpoint/2010/main" val="5957197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539671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79EA8E85-8B9F-49DA-AB7F-619B90AB3446}" type="slidenum">
              <a:rPr lang="en-US"/>
              <a:pPr/>
              <a:t>11</a:t>
            </a:fld>
            <a:endParaRPr lang="en-US"/>
          </a:p>
        </p:txBody>
      </p:sp>
    </p:spTree>
    <p:extLst>
      <p:ext uri="{BB962C8B-B14F-4D97-AF65-F5344CB8AC3E}">
        <p14:creationId xmlns:p14="http://schemas.microsoft.com/office/powerpoint/2010/main" val="18630329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US" b="1" noProof="0" dirty="0" smtClean="0"/>
              <a:t>Stressors</a:t>
            </a:r>
            <a:r>
              <a:rPr lang="en-US" noProof="0" dirty="0" smtClean="0"/>
              <a:t> are environmental stimuli that place demands on individuals. There are two main types: </a:t>
            </a:r>
          </a:p>
          <a:p>
            <a:pPr lvl="0"/>
            <a:r>
              <a:rPr lang="en-US" b="1" noProof="0" dirty="0" smtClean="0"/>
              <a:t>Challenge stressors </a:t>
            </a:r>
            <a:r>
              <a:rPr lang="en-US" noProof="0" dirty="0" smtClean="0"/>
              <a:t>are associated with workload, job demands, job complexity, and deadlines and are positively related to motivation and performance. For example, although Laura faces a number of challenges to implementing her marketing initiatives, she still feels motivated to accomplish tasks. </a:t>
            </a:r>
          </a:p>
          <a:p>
            <a:pPr lvl="0"/>
            <a:r>
              <a:rPr lang="en-US" b="1" noProof="0" dirty="0" smtClean="0"/>
              <a:t>Hindrance stressors </a:t>
            </a:r>
            <a:r>
              <a:rPr lang="en-US" noProof="0" dirty="0" smtClean="0"/>
              <a:t>inhibit progress toward objectives; examples are role ambiguity or conflict, hassles, red tape, and highly political environments. These stressors are negatively related to motivation and performance. For example, Joey in particular seems to lack motivation; he is often absent from work, and when he does show up, he does not perform well due to the constraints placed on him by Cheryl and Abigail.</a:t>
            </a:r>
            <a:endParaRPr lang="en-US" noProof="0" dirty="0"/>
          </a:p>
        </p:txBody>
      </p:sp>
      <p:sp>
        <p:nvSpPr>
          <p:cNvPr id="4" name="Slide Number Placeholder 3"/>
          <p:cNvSpPr>
            <a:spLocks noGrp="1"/>
          </p:cNvSpPr>
          <p:nvPr>
            <p:ph type="sldNum" sz="quarter" idx="10"/>
          </p:nvPr>
        </p:nvSpPr>
        <p:spPr/>
        <p:txBody>
          <a:bodyPr/>
          <a:lstStyle/>
          <a:p>
            <a:fld id="{0FD65B6E-0A8F-446F-ACFD-762F6733B76D}" type="slidenum">
              <a:rPr lang="en-US" smtClean="0"/>
              <a:t>12</a:t>
            </a:fld>
            <a:endParaRPr lang="en-US"/>
          </a:p>
        </p:txBody>
      </p:sp>
    </p:spTree>
    <p:extLst>
      <p:ext uri="{BB962C8B-B14F-4D97-AF65-F5344CB8AC3E}">
        <p14:creationId xmlns:p14="http://schemas.microsoft.com/office/powerpoint/2010/main" val="576691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a:noFill/>
        </p:spPr>
        <p:txBody>
          <a:bodyPr/>
          <a:lstStyle/>
          <a:p>
            <a:fld id="{8403F9EA-C437-4F9E-9E0B-FEB4C0FA6B21}" type="slidenum">
              <a:rPr lang="en-US" smtClean="0">
                <a:latin typeface="Tahoma" pitchFamily="34" charset="0"/>
                <a:ea typeface="ヒラギノ角ゴ Pro W3"/>
                <a:cs typeface="ヒラギノ角ゴ Pro W3"/>
              </a:rPr>
              <a:pPr/>
              <a:t>14</a:t>
            </a:fld>
            <a:endParaRPr lang="en-US" smtClean="0">
              <a:latin typeface="Tahoma" pitchFamily="34" charset="0"/>
              <a:ea typeface="ヒラギノ角ゴ Pro W3"/>
              <a:cs typeface="ヒラギノ角ゴ Pro W3"/>
            </a:endParaRPr>
          </a:p>
        </p:txBody>
      </p:sp>
      <p:sp>
        <p:nvSpPr>
          <p:cNvPr id="72706" name="Rectangle 2"/>
          <p:cNvSpPr>
            <a:spLocks noGrp="1" noRot="1" noChangeAspect="1" noChangeArrowheads="1"/>
          </p:cNvSpPr>
          <p:nvPr>
            <p:ph type="sldImg"/>
          </p:nvPr>
        </p:nvSpPr>
        <p:spPr>
          <a:solidFill>
            <a:srgbClr val="FFFFFF"/>
          </a:solidFill>
          <a:ln/>
        </p:spPr>
      </p:sp>
      <p:sp>
        <p:nvSpPr>
          <p:cNvPr id="72707" name="Rectangle 3"/>
          <p:cNvSpPr>
            <a:spLocks noGrp="1" noChangeArrowheads="1"/>
          </p:cNvSpPr>
          <p:nvPr>
            <p:ph type="body" idx="1"/>
          </p:nvPr>
        </p:nvSpPr>
        <p:spPr>
          <a:solidFill>
            <a:srgbClr val="FFFFFF"/>
          </a:solidFill>
          <a:ln>
            <a:solidFill>
              <a:srgbClr val="000000"/>
            </a:solidFill>
          </a:ln>
        </p:spPr>
        <p:txBody>
          <a:bodyPr/>
          <a:lstStyle/>
          <a:p>
            <a:endParaRPr lang="en-US" smtClean="0">
              <a:latin typeface="Gill Sans"/>
              <a:ea typeface="ＭＳ Ｐゴシック"/>
              <a:cs typeface="ＭＳ Ｐゴシック"/>
            </a:endParaRPr>
          </a:p>
        </p:txBody>
      </p:sp>
    </p:spTree>
    <p:extLst>
      <p:ext uri="{BB962C8B-B14F-4D97-AF65-F5344CB8AC3E}">
        <p14:creationId xmlns:p14="http://schemas.microsoft.com/office/powerpoint/2010/main" val="10368267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We</a:t>
            </a:r>
            <a:r>
              <a:rPr lang="en-US" baseline="0" noProof="0" dirty="0" smtClean="0"/>
              <a:t> ha</a:t>
            </a:r>
            <a:r>
              <a:rPr lang="en-US" noProof="0" dirty="0" smtClean="0"/>
              <a:t>ve seen that there are different degrees and types of stress and various ways of managing it. In recognition of the implications of stress, some organizations offer wellness programs as a way of helping their employees manage stress and otherwise protect and improve their health. A </a:t>
            </a:r>
            <a:r>
              <a:rPr lang="en-US" b="1" noProof="0" dirty="0" smtClean="0"/>
              <a:t>wellness program</a:t>
            </a:r>
            <a:r>
              <a:rPr lang="en-US" noProof="0" dirty="0" smtClean="0"/>
              <a:t> is a personal or organizational effort to promote health and well-being through providing access to services like medical screenings, weight management, health advice, and exercise programs. The main aim of the wellness program is to cultivate a healthier and more productive workforce that is more satisfied with their jobs. </a:t>
            </a:r>
          </a:p>
          <a:p>
            <a:endParaRPr lang="en-US" dirty="0"/>
          </a:p>
        </p:txBody>
      </p:sp>
      <p:sp>
        <p:nvSpPr>
          <p:cNvPr id="4" name="Slide Number Placeholder 3"/>
          <p:cNvSpPr>
            <a:spLocks noGrp="1"/>
          </p:cNvSpPr>
          <p:nvPr>
            <p:ph type="sldNum" sz="quarter" idx="10"/>
          </p:nvPr>
        </p:nvSpPr>
        <p:spPr/>
        <p:txBody>
          <a:bodyPr/>
          <a:lstStyle/>
          <a:p>
            <a:fld id="{0FD65B6E-0A8F-446F-ACFD-762F6733B76D}" type="slidenum">
              <a:rPr lang="en-US" smtClean="0"/>
              <a:t>15</a:t>
            </a:fld>
            <a:endParaRPr lang="en-US"/>
          </a:p>
        </p:txBody>
      </p:sp>
    </p:spTree>
    <p:extLst>
      <p:ext uri="{BB962C8B-B14F-4D97-AF65-F5344CB8AC3E}">
        <p14:creationId xmlns:p14="http://schemas.microsoft.com/office/powerpoint/2010/main" val="15984014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D65B6E-0A8F-446F-ACFD-762F6733B76D}" type="slidenum">
              <a:rPr lang="en-US" smtClean="0"/>
              <a:t>16</a:t>
            </a:fld>
            <a:endParaRPr lang="en-US"/>
          </a:p>
        </p:txBody>
      </p:sp>
    </p:spTree>
    <p:extLst>
      <p:ext uri="{BB962C8B-B14F-4D97-AF65-F5344CB8AC3E}">
        <p14:creationId xmlns:p14="http://schemas.microsoft.com/office/powerpoint/2010/main" val="16968832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52400"/>
            <a:ext cx="8915400" cy="1447800"/>
          </a:xfrm>
          <a:prstGeom prst="rect">
            <a:avLst/>
          </a:prstGeom>
        </p:spPr>
        <p:txBody>
          <a:bodyPr/>
          <a:lstStyle>
            <a:lvl1pPr algn="ctr">
              <a:defRPr>
                <a:solidFill>
                  <a:schemeClr val="accent6">
                    <a:lumMod val="75000"/>
                  </a:schemeClr>
                </a:solidFill>
                <a:latin typeface="Arial" panose="020B0604020202020204" pitchFamily="34" charset="0"/>
                <a:cs typeface="Arial" panose="020B0604020202020204"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558398937"/>
      </p:ext>
    </p:extLst>
  </p:cSld>
  <p:clrMapOvr>
    <a:masterClrMapping/>
  </p:clrMapOvr>
  <p:timing>
    <p:tnLst>
      <p:par>
        <p:cTn id="1" dur="indefinite" restart="never" nodeType="tmRoot"/>
      </p:par>
    </p:tnLst>
  </p:timing>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6248400" y="228600"/>
            <a:ext cx="2667000" cy="838200"/>
          </a:xfrm>
        </p:spPr>
        <p:txBody>
          <a:bodyPr>
            <a:noAutofit/>
          </a:bodyPr>
          <a:lstStyle>
            <a:lvl1pPr marL="0" indent="0">
              <a:buNone/>
              <a:defRPr sz="2000">
                <a:solidFill>
                  <a:schemeClr val="accent6">
                    <a:lumMod val="7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smtClean="0"/>
              <a:t>Click to edit Master text styles</a:t>
            </a:r>
          </a:p>
        </p:txBody>
      </p:sp>
    </p:spTree>
    <p:extLst>
      <p:ext uri="{BB962C8B-B14F-4D97-AF65-F5344CB8AC3E}">
        <p14:creationId xmlns:p14="http://schemas.microsoft.com/office/powerpoint/2010/main" val="2041292934"/>
      </p:ext>
    </p:extLst>
  </p:cSld>
  <p:clrMapOvr>
    <a:masterClrMapping/>
  </p:clrMapOvr>
  <p:timing>
    <p:tnLst>
      <p:par>
        <p:cTn id="1" dur="indefinite" restart="never" nodeType="tmRoot"/>
      </p:par>
    </p:tnLst>
  </p:timing>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8229600" cy="914400"/>
          </a:xfrm>
          <a:prstGeom prst="rect">
            <a:avLst/>
          </a:prstGeom>
        </p:spPr>
        <p:txBody>
          <a:bodyPr/>
          <a:lstStyle>
            <a:lvl1pPr algn="l">
              <a:defRPr>
                <a:solidFill>
                  <a:srgbClr val="000099"/>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2438401"/>
            <a:ext cx="8229600" cy="35052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a:p>
        </p:txBody>
      </p:sp>
      <p:sp>
        <p:nvSpPr>
          <p:cNvPr id="13"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32DF43ED-DD29-4B2E-A666-F2A48EC56F02}" type="slidenum">
              <a:rPr lang="en-US" smtClean="0"/>
              <a:t>‹#›</a:t>
            </a:fld>
            <a:endParaRPr lang="en-US"/>
          </a:p>
        </p:txBody>
      </p:sp>
    </p:spTree>
    <p:extLst>
      <p:ext uri="{BB962C8B-B14F-4D97-AF65-F5344CB8AC3E}">
        <p14:creationId xmlns:p14="http://schemas.microsoft.com/office/powerpoint/2010/main" val="82718328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with Section Header">
    <p:spTree>
      <p:nvGrpSpPr>
        <p:cNvPr id="1" name=""/>
        <p:cNvGrpSpPr/>
        <p:nvPr/>
      </p:nvGrpSpPr>
      <p:grpSpPr>
        <a:xfrm>
          <a:off x="0" y="0"/>
          <a:ext cx="0" cy="0"/>
          <a:chOff x="0" y="0"/>
          <a:chExt cx="0" cy="0"/>
        </a:xfrm>
      </p:grpSpPr>
      <p:sp>
        <p:nvSpPr>
          <p:cNvPr id="12" name="Content Placeholder 2"/>
          <p:cNvSpPr>
            <a:spLocks noGrp="1"/>
          </p:cNvSpPr>
          <p:nvPr>
            <p:ph idx="13" hasCustomPrompt="1"/>
          </p:nvPr>
        </p:nvSpPr>
        <p:spPr>
          <a:xfrm>
            <a:off x="470079" y="762000"/>
            <a:ext cx="8597721" cy="533400"/>
          </a:xfrm>
          <a:prstGeom prst="rect">
            <a:avLst/>
          </a:prstGeom>
        </p:spPr>
        <p:txBody>
          <a:bodyPr>
            <a:noAutofit/>
          </a:bodyPr>
          <a:lstStyle>
            <a:lvl1pPr marL="0" indent="0" algn="r">
              <a:buNone/>
              <a:defRPr sz="2400" b="1" cap="all" baseline="0">
                <a:solidFill>
                  <a:srgbClr val="009E00"/>
                </a:solidFill>
                <a:latin typeface="Arial Narrow" panose="020B0606020202030204" pitchFamily="34" charset="0"/>
              </a:defRPr>
            </a:lvl1pPr>
            <a:lvl2pPr algn="r">
              <a:defRPr sz="2400">
                <a:latin typeface="Arial Narrow" panose="020B0606020202030204" pitchFamily="34" charset="0"/>
              </a:defRPr>
            </a:lvl2pPr>
            <a:lvl3pPr algn="r">
              <a:defRPr sz="2400">
                <a:latin typeface="Arial Narrow" panose="020B0606020202030204" pitchFamily="34" charset="0"/>
              </a:defRPr>
            </a:lvl3pPr>
            <a:lvl4pPr algn="r">
              <a:defRPr sz="2400">
                <a:latin typeface="Arial Narrow" panose="020B0606020202030204" pitchFamily="34" charset="0"/>
              </a:defRPr>
            </a:lvl4pPr>
            <a:lvl5pPr algn="r">
              <a:defRPr sz="2400">
                <a:latin typeface="Arial Narrow" panose="020B0606020202030204" pitchFamily="34" charset="0"/>
              </a:defRPr>
            </a:lvl5pPr>
          </a:lstStyle>
          <a:p>
            <a:pPr lvl="0"/>
            <a:r>
              <a:rPr lang="en-US" dirty="0" smtClean="0"/>
              <a:t>CLICK TO EDIT MASTER TEXT STYLES</a:t>
            </a:r>
          </a:p>
        </p:txBody>
      </p:sp>
      <p:sp>
        <p:nvSpPr>
          <p:cNvPr id="7" name="Title 1"/>
          <p:cNvSpPr>
            <a:spLocks noGrp="1"/>
          </p:cNvSpPr>
          <p:nvPr>
            <p:ph type="title"/>
          </p:nvPr>
        </p:nvSpPr>
        <p:spPr>
          <a:xfrm>
            <a:off x="457200" y="1371600"/>
            <a:ext cx="8229600" cy="914400"/>
          </a:xfrm>
          <a:prstGeom prst="rect">
            <a:avLst/>
          </a:prstGeom>
        </p:spPr>
        <p:txBody>
          <a:bodyPr/>
          <a:lstStyle>
            <a:lvl1pPr algn="l">
              <a:defRPr>
                <a:solidFill>
                  <a:srgbClr val="000099"/>
                </a:solidFill>
              </a:defRPr>
            </a:lvl1pPr>
          </a:lstStyle>
          <a:p>
            <a:r>
              <a:rPr lang="en-US" smtClean="0"/>
              <a:t>Click to edit Master title style</a:t>
            </a:r>
            <a:endParaRPr lang="en-US" dirty="0"/>
          </a:p>
        </p:txBody>
      </p:sp>
      <p:sp>
        <p:nvSpPr>
          <p:cNvPr id="8" name="Text Placeholder 2"/>
          <p:cNvSpPr>
            <a:spLocks noGrp="1"/>
          </p:cNvSpPr>
          <p:nvPr>
            <p:ph type="body" idx="1"/>
          </p:nvPr>
        </p:nvSpPr>
        <p:spPr>
          <a:xfrm>
            <a:off x="457200" y="2438401"/>
            <a:ext cx="8229600" cy="35052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a:p>
        </p:txBody>
      </p:sp>
      <p:sp>
        <p:nvSpPr>
          <p:cNvPr id="10"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32DF43ED-DD29-4B2E-A666-F2A48EC56F02}" type="slidenum">
              <a:rPr lang="en-US" smtClean="0"/>
              <a:t>‹#›</a:t>
            </a:fld>
            <a:endParaRPr lang="en-US"/>
          </a:p>
        </p:txBody>
      </p:sp>
    </p:spTree>
    <p:extLst>
      <p:ext uri="{BB962C8B-B14F-4D97-AF65-F5344CB8AC3E}">
        <p14:creationId xmlns:p14="http://schemas.microsoft.com/office/powerpoint/2010/main" val="234720770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3999" y="4406900"/>
            <a:ext cx="6970713" cy="1362075"/>
          </a:xfrm>
          <a:prstGeom prst="rect">
            <a:avLst/>
          </a:prstGeom>
        </p:spPr>
        <p:txBody>
          <a:bodyPr anchor="t"/>
          <a:lstStyle>
            <a:lvl1pPr algn="l">
              <a:defRPr sz="4000" b="1" cap="all">
                <a:solidFill>
                  <a:srgbClr val="000099"/>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523999" y="2906713"/>
            <a:ext cx="6970713"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a:p>
        </p:txBody>
      </p:sp>
      <p:sp>
        <p:nvSpPr>
          <p:cNvPr id="9"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32DF43ED-DD29-4B2E-A666-F2A48EC56F02}" type="slidenum">
              <a:rPr lang="en-US" smtClean="0"/>
              <a:t>‹#›</a:t>
            </a:fld>
            <a:endParaRPr lang="en-US"/>
          </a:p>
        </p:txBody>
      </p:sp>
    </p:spTree>
    <p:extLst>
      <p:ext uri="{BB962C8B-B14F-4D97-AF65-F5344CB8AC3E}">
        <p14:creationId xmlns:p14="http://schemas.microsoft.com/office/powerpoint/2010/main" val="418145390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2057400"/>
            <a:ext cx="3962400" cy="40687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24400" y="2057400"/>
            <a:ext cx="3962400" cy="40687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1"/>
          <p:cNvSpPr txBox="1">
            <a:spLocks/>
          </p:cNvSpPr>
          <p:nvPr/>
        </p:nvSpPr>
        <p:spPr>
          <a:xfrm>
            <a:off x="457200" y="1371600"/>
            <a:ext cx="8229600" cy="914400"/>
          </a:xfrm>
          <a:prstGeom prst="rect">
            <a:avLst/>
          </a:prstGeom>
        </p:spPr>
        <p:txBody>
          <a:bodyPr/>
          <a:lstStyle>
            <a:lvl1pPr algn="l" defTabSz="914400" rtl="0" eaLnBrk="1" latinLnBrk="0" hangingPunct="1">
              <a:spcBef>
                <a:spcPct val="0"/>
              </a:spcBef>
              <a:buNone/>
              <a:defRPr sz="4400" kern="1200">
                <a:solidFill>
                  <a:srgbClr val="000099"/>
                </a:solidFill>
                <a:latin typeface="Arial" panose="020B0604020202020204" pitchFamily="34" charset="0"/>
                <a:ea typeface="+mj-ea"/>
                <a:cs typeface="Arial" panose="020B0604020202020204" pitchFamily="34" charset="0"/>
              </a:defRPr>
            </a:lvl1pPr>
          </a:lstStyle>
          <a:p>
            <a:r>
              <a:rPr lang="en-US" dirty="0" smtClean="0"/>
              <a:t>Click to edit Master title style</a:t>
            </a:r>
            <a:endParaRPr lang="en-US" dirty="0"/>
          </a:p>
        </p:txBody>
      </p:sp>
      <p:sp>
        <p:nvSpPr>
          <p:cNvPr id="12"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a:p>
        </p:txBody>
      </p:sp>
      <p:sp>
        <p:nvSpPr>
          <p:cNvPr id="13"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32DF43ED-DD29-4B2E-A666-F2A48EC56F02}" type="slidenum">
              <a:rPr lang="en-US" smtClean="0"/>
              <a:t>‹#›</a:t>
            </a:fld>
            <a:endParaRPr lang="en-US"/>
          </a:p>
        </p:txBody>
      </p:sp>
      <p:sp>
        <p:nvSpPr>
          <p:cNvPr id="14" name="Content Placeholder 2"/>
          <p:cNvSpPr>
            <a:spLocks noGrp="1"/>
          </p:cNvSpPr>
          <p:nvPr>
            <p:ph idx="13" hasCustomPrompt="1"/>
          </p:nvPr>
        </p:nvSpPr>
        <p:spPr>
          <a:xfrm>
            <a:off x="470079" y="762000"/>
            <a:ext cx="8597721" cy="533400"/>
          </a:xfrm>
          <a:prstGeom prst="rect">
            <a:avLst/>
          </a:prstGeom>
        </p:spPr>
        <p:txBody>
          <a:bodyPr>
            <a:noAutofit/>
          </a:bodyPr>
          <a:lstStyle>
            <a:lvl1pPr marL="0" indent="0" algn="r">
              <a:buNone/>
              <a:defRPr sz="2400" b="1" cap="all" baseline="0">
                <a:solidFill>
                  <a:srgbClr val="009E00"/>
                </a:solidFill>
                <a:latin typeface="Arial Narrow" panose="020B0606020202030204" pitchFamily="34" charset="0"/>
              </a:defRPr>
            </a:lvl1pPr>
            <a:lvl2pPr algn="r">
              <a:defRPr sz="2400">
                <a:latin typeface="Arial Narrow" panose="020B0606020202030204" pitchFamily="34" charset="0"/>
              </a:defRPr>
            </a:lvl2pPr>
            <a:lvl3pPr algn="r">
              <a:defRPr sz="2400">
                <a:latin typeface="Arial Narrow" panose="020B0606020202030204" pitchFamily="34" charset="0"/>
              </a:defRPr>
            </a:lvl3pPr>
            <a:lvl4pPr algn="r">
              <a:defRPr sz="2400">
                <a:latin typeface="Arial Narrow" panose="020B0606020202030204" pitchFamily="34" charset="0"/>
              </a:defRPr>
            </a:lvl4pPr>
            <a:lvl5pPr algn="r">
              <a:defRPr sz="2400">
                <a:latin typeface="Arial Narrow" panose="020B0606020202030204" pitchFamily="34" charset="0"/>
              </a:defRPr>
            </a:lvl5pPr>
          </a:lstStyle>
          <a:p>
            <a:pPr lvl="0"/>
            <a:r>
              <a:rPr lang="en-US" dirty="0" smtClean="0"/>
              <a:t>CLICK TO EDIT MASTER TEXT STYLES</a:t>
            </a:r>
          </a:p>
        </p:txBody>
      </p:sp>
    </p:spTree>
    <p:extLst>
      <p:ext uri="{BB962C8B-B14F-4D97-AF65-F5344CB8AC3E}">
        <p14:creationId xmlns:p14="http://schemas.microsoft.com/office/powerpoint/2010/main" val="2269161507"/>
      </p:ext>
    </p:extLst>
  </p:cSld>
  <p:clrMapOvr>
    <a:masterClrMapping/>
  </p:clrMapOvr>
  <p:timing>
    <p:tnLst>
      <p:par>
        <p:cTn id="1" dur="indefinite" restart="never" nodeType="tmRoot"/>
      </p:par>
    </p:tnLst>
  </p:timing>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609600"/>
          </a:xfrm>
          <a:prstGeom prst="rect">
            <a:avLst/>
          </a:prstGeom>
        </p:spPr>
        <p:txBody>
          <a:bodyPr/>
          <a:lstStyle>
            <a:lvl1pPr algn="ctr">
              <a:defRPr>
                <a:solidFill>
                  <a:srgbClr val="000099"/>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46238"/>
            <a:ext cx="4038600" cy="639762"/>
          </a:xfrm>
          <a:prstGeom prst="rect">
            <a:avLst/>
          </a:prstGeom>
        </p:spPr>
        <p:txBody>
          <a:bodyPr anchor="b"/>
          <a:lstStyle>
            <a:lvl1pPr marL="0" indent="0">
              <a:buNone/>
              <a:defRPr sz="2400" b="1">
                <a:solidFill>
                  <a:schemeClr val="accent6">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286000"/>
            <a:ext cx="4038600"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24400" y="1646238"/>
            <a:ext cx="3962400" cy="639762"/>
          </a:xfrm>
          <a:prstGeom prst="rect">
            <a:avLst/>
          </a:prstGeom>
        </p:spPr>
        <p:txBody>
          <a:bodyPr anchor="b"/>
          <a:lstStyle>
            <a:lvl1pPr marL="0" indent="0">
              <a:buNone/>
              <a:defRPr sz="2400" b="1">
                <a:solidFill>
                  <a:schemeClr val="accent6">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24400" y="2286000"/>
            <a:ext cx="3962400"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a:p>
        </p:txBody>
      </p:sp>
      <p:sp>
        <p:nvSpPr>
          <p:cNvPr id="14"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32DF43ED-DD29-4B2E-A666-F2A48EC56F02}" type="slidenum">
              <a:rPr lang="en-US" smtClean="0"/>
              <a:t>‹#›</a:t>
            </a:fld>
            <a:endParaRPr lang="en-US"/>
          </a:p>
        </p:txBody>
      </p:sp>
    </p:spTree>
    <p:extLst>
      <p:ext uri="{BB962C8B-B14F-4D97-AF65-F5344CB8AC3E}">
        <p14:creationId xmlns:p14="http://schemas.microsoft.com/office/powerpoint/2010/main" val="407068303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4800" y="838200"/>
            <a:ext cx="8610600" cy="914400"/>
          </a:xfrm>
          <a:prstGeom prst="rect">
            <a:avLst/>
          </a:prstGeom>
        </p:spPr>
        <p:txBody>
          <a:bodyPr/>
          <a:lstStyle>
            <a:lvl1pPr algn="l">
              <a:defRPr>
                <a:solidFill>
                  <a:srgbClr val="000099"/>
                </a:solidFill>
              </a:defRPr>
            </a:lvl1pPr>
          </a:lstStyle>
          <a:p>
            <a:r>
              <a:rPr lang="en-US" smtClean="0"/>
              <a:t>Click to edit Master title style</a:t>
            </a:r>
            <a:endParaRPr lang="en-US" dirty="0"/>
          </a:p>
        </p:txBody>
      </p:sp>
      <p:sp>
        <p:nvSpPr>
          <p:cNvPr id="5"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a:p>
        </p:txBody>
      </p:sp>
      <p:sp>
        <p:nvSpPr>
          <p:cNvPr id="8"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32DF43ED-DD29-4B2E-A666-F2A48EC56F02}" type="slidenum">
              <a:rPr lang="en-US" smtClean="0"/>
              <a:t>‹#›</a:t>
            </a:fld>
            <a:endParaRPr lang="en-US"/>
          </a:p>
        </p:txBody>
      </p:sp>
    </p:spTree>
    <p:extLst>
      <p:ext uri="{BB962C8B-B14F-4D97-AF65-F5344CB8AC3E}">
        <p14:creationId xmlns:p14="http://schemas.microsoft.com/office/powerpoint/2010/main" val="255486260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without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128737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066800"/>
            <a:ext cx="2514600" cy="685800"/>
          </a:xfrm>
          <a:prstGeom prst="rect">
            <a:avLst/>
          </a:prstGeom>
        </p:spPr>
        <p:txBody>
          <a:bodyPr anchor="b"/>
          <a:lstStyle>
            <a:lvl1pPr algn="l">
              <a:defRPr sz="2000" b="1">
                <a:solidFill>
                  <a:srgbClr val="000099"/>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657600" y="1066800"/>
            <a:ext cx="5029199" cy="505936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1752600"/>
            <a:ext cx="2514600" cy="43735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a:p>
        </p:txBody>
      </p:sp>
      <p:sp>
        <p:nvSpPr>
          <p:cNvPr id="10"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32DF43ED-DD29-4B2E-A666-F2A48EC56F02}" type="slidenum">
              <a:rPr lang="en-US" smtClean="0"/>
              <a:t>‹#›</a:t>
            </a:fld>
            <a:endParaRPr lang="en-US"/>
          </a:p>
        </p:txBody>
      </p:sp>
    </p:spTree>
    <p:extLst>
      <p:ext uri="{BB962C8B-B14F-4D97-AF65-F5344CB8AC3E}">
        <p14:creationId xmlns:p14="http://schemas.microsoft.com/office/powerpoint/2010/main" val="428286911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5334000"/>
            <a:ext cx="8610600" cy="457200"/>
          </a:xfrm>
          <a:prstGeom prst="rect">
            <a:avLst/>
          </a:prstGeom>
        </p:spPr>
        <p:txBody>
          <a:bodyPr anchor="b"/>
          <a:lstStyle>
            <a:lvl1pPr algn="l">
              <a:defRPr sz="2000" b="1">
                <a:solidFill>
                  <a:srgbClr val="000099"/>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304800" y="990600"/>
            <a:ext cx="8610600" cy="43434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4800" y="5791200"/>
            <a:ext cx="8610600" cy="533400"/>
          </a:xfrm>
          <a:prstGeom prst="rect">
            <a:avLst/>
          </a:prstGeo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Footer Placeholder 4"/>
          <p:cNvSpPr>
            <a:spLocks noGrp="1"/>
          </p:cNvSpPr>
          <p:nvPr>
            <p:ph type="ftr" sz="quarter" idx="11"/>
          </p:nvPr>
        </p:nvSpPr>
        <p:spPr>
          <a:xfrm>
            <a:off x="304800" y="6324600"/>
            <a:ext cx="7543800" cy="396875"/>
          </a:xfrm>
          <a:prstGeom prst="rect">
            <a:avLst/>
          </a:prstGeom>
        </p:spPr>
        <p:txBody>
          <a:bodyPr/>
          <a:lstStyle/>
          <a:p>
            <a:r>
              <a:rPr lang="en-US" smtClean="0"/>
              <a:t>Neck, Organizational Behavior. © SAGE Publications, 2017.</a:t>
            </a:r>
            <a:endParaRPr lang="en-US"/>
          </a:p>
        </p:txBody>
      </p:sp>
      <p:sp>
        <p:nvSpPr>
          <p:cNvPr id="9" name="Slide Number Placeholder 5"/>
          <p:cNvSpPr>
            <a:spLocks noGrp="1"/>
          </p:cNvSpPr>
          <p:nvPr>
            <p:ph type="sldNum" sz="quarter" idx="12"/>
          </p:nvPr>
        </p:nvSpPr>
        <p:spPr>
          <a:xfrm>
            <a:off x="8294816" y="6356350"/>
            <a:ext cx="620584" cy="365125"/>
          </a:xfrm>
          <a:prstGeom prst="rect">
            <a:avLst/>
          </a:prstGeom>
        </p:spPr>
        <p:txBody>
          <a:bodyPr/>
          <a:lstStyle>
            <a:lvl1pPr>
              <a:defRPr sz="1100">
                <a:latin typeface="Arial" panose="020B0604020202020204" pitchFamily="34" charset="0"/>
                <a:cs typeface="Arial" panose="020B0604020202020204" pitchFamily="34" charset="0"/>
              </a:defRPr>
            </a:lvl1pPr>
          </a:lstStyle>
          <a:p>
            <a:fld id="{32DF43ED-DD29-4B2E-A666-F2A48EC56F02}" type="slidenum">
              <a:rPr lang="en-US" smtClean="0"/>
              <a:t>‹#›</a:t>
            </a:fld>
            <a:endParaRPr lang="en-US"/>
          </a:p>
        </p:txBody>
      </p:sp>
    </p:spTree>
    <p:extLst>
      <p:ext uri="{BB962C8B-B14F-4D97-AF65-F5344CB8AC3E}">
        <p14:creationId xmlns:p14="http://schemas.microsoft.com/office/powerpoint/2010/main" val="404093836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2133600"/>
            <a:ext cx="7010400" cy="1466850"/>
          </a:xfrm>
        </p:spPr>
        <p:txBody>
          <a:bodyPr/>
          <a:lstStyle>
            <a:lvl1pPr>
              <a:defRPr>
                <a:latin typeface="Arial" panose="020B0604020202020204" pitchFamily="34" charset="0"/>
                <a:cs typeface="Arial" panose="020B0604020202020204"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1645024" y="3886200"/>
            <a:ext cx="5898776"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2"/>
          </p:nvPr>
        </p:nvSpPr>
        <p:spPr>
          <a:xfrm>
            <a:off x="8077200" y="6356350"/>
            <a:ext cx="609600" cy="365125"/>
          </a:xfrm>
          <a:prstGeom prst="rect">
            <a:avLst/>
          </a:prstGeom>
        </p:spPr>
        <p:txBody>
          <a:bodyPr/>
          <a:lstStyle/>
          <a:p>
            <a:fld id="{32DF43ED-DD29-4B2E-A666-F2A48EC56F02}" type="slidenum">
              <a:rPr lang="en-US" smtClean="0"/>
              <a:t>‹#›</a:t>
            </a:fld>
            <a:endParaRPr lang="en-US"/>
          </a:p>
        </p:txBody>
      </p:sp>
      <p:sp>
        <p:nvSpPr>
          <p:cNvPr id="13" name="Footer Placeholder 4"/>
          <p:cNvSpPr>
            <a:spLocks noGrp="1"/>
          </p:cNvSpPr>
          <p:nvPr>
            <p:ph type="ftr" sz="quarter" idx="3"/>
          </p:nvPr>
        </p:nvSpPr>
        <p:spPr>
          <a:xfrm>
            <a:off x="1371600" y="6356350"/>
            <a:ext cx="6400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Neck, Organizational Behavior. © SAGE Publications, 2017.</a:t>
            </a:r>
            <a:endParaRPr lang="en-US"/>
          </a:p>
        </p:txBody>
      </p:sp>
    </p:spTree>
    <p:extLst>
      <p:ext uri="{BB962C8B-B14F-4D97-AF65-F5344CB8AC3E}">
        <p14:creationId xmlns:p14="http://schemas.microsoft.com/office/powerpoint/2010/main" val="558398937"/>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xfrm>
            <a:off x="7467600" y="6245225"/>
            <a:ext cx="1676400" cy="476250"/>
          </a:xfrm>
          <a:prstGeom prst="rect">
            <a:avLst/>
          </a:prstGeom>
          <a:ln/>
        </p:spPr>
        <p:txBody>
          <a:bodyPr/>
          <a:lstStyle>
            <a:lvl1pPr>
              <a:defRPr/>
            </a:lvl1pPr>
          </a:lstStyle>
          <a:p>
            <a:pPr>
              <a:defRPr/>
            </a:pPr>
            <a:fld id="{1F8DC195-55A3-4F5D-8497-02C31EFC6103}" type="slidenum">
              <a:rPr lang="en-US"/>
              <a:pPr>
                <a:defRPr/>
              </a:pPr>
              <a:t>‹#›</a:t>
            </a:fld>
            <a:endParaRPr lang="en-US" dirty="0"/>
          </a:p>
        </p:txBody>
      </p:sp>
    </p:spTree>
    <p:extLst>
      <p:ext uri="{BB962C8B-B14F-4D97-AF65-F5344CB8AC3E}">
        <p14:creationId xmlns:p14="http://schemas.microsoft.com/office/powerpoint/2010/main" val="182503080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4" name="Title Placeholder 3"/>
          <p:cNvSpPr>
            <a:spLocks noGrp="1"/>
          </p:cNvSpPr>
          <p:nvPr>
            <p:ph type="title"/>
          </p:nvPr>
        </p:nvSpPr>
        <p:spPr>
          <a:xfrm>
            <a:off x="457200" y="1219200"/>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11" name="Text Placeholder 10"/>
          <p:cNvSpPr>
            <a:spLocks noGrp="1"/>
          </p:cNvSpPr>
          <p:nvPr>
            <p:ph type="body" idx="1"/>
          </p:nvPr>
        </p:nvSpPr>
        <p:spPr>
          <a:xfrm>
            <a:off x="457200" y="2438400"/>
            <a:ext cx="8229600" cy="36877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Footer Placeholder 4"/>
          <p:cNvSpPr>
            <a:spLocks noGrp="1"/>
          </p:cNvSpPr>
          <p:nvPr>
            <p:ph type="ftr" sz="quarter" idx="3"/>
          </p:nvPr>
        </p:nvSpPr>
        <p:spPr>
          <a:xfrm>
            <a:off x="457200" y="6400800"/>
            <a:ext cx="74828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smtClean="0"/>
              <a:t>Neck, Organizational Behavior. © SAGE Publications, 2017.</a:t>
            </a:r>
            <a:endParaRPr lang="en-US"/>
          </a:p>
        </p:txBody>
      </p:sp>
    </p:spTree>
    <p:extLst>
      <p:ext uri="{BB962C8B-B14F-4D97-AF65-F5344CB8AC3E}">
        <p14:creationId xmlns:p14="http://schemas.microsoft.com/office/powerpoint/2010/main" val="1078886324"/>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rgbClr val="000099"/>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MGT 217</a:t>
            </a:r>
            <a:endParaRPr lang="en-US" dirty="0"/>
          </a:p>
        </p:txBody>
      </p:sp>
      <p:sp>
        <p:nvSpPr>
          <p:cNvPr id="3" name="Text Placeholder 2"/>
          <p:cNvSpPr>
            <a:spLocks noGrp="1"/>
          </p:cNvSpPr>
          <p:nvPr>
            <p:ph type="body" idx="1"/>
          </p:nvPr>
        </p:nvSpPr>
        <p:spPr/>
        <p:txBody>
          <a:bodyPr/>
          <a:lstStyle/>
          <a:p>
            <a:r>
              <a:rPr lang="en-US" dirty="0" smtClean="0"/>
              <a:t>Class 9</a:t>
            </a:r>
          </a:p>
          <a:p>
            <a:r>
              <a:rPr lang="en-US" dirty="0" smtClean="0"/>
              <a:t>10/3</a:t>
            </a:r>
            <a:endParaRPr lang="en-US" dirty="0"/>
          </a:p>
        </p:txBody>
      </p:sp>
      <p:sp>
        <p:nvSpPr>
          <p:cNvPr id="5" name="Slide Number Placeholder 4"/>
          <p:cNvSpPr>
            <a:spLocks noGrp="1"/>
          </p:cNvSpPr>
          <p:nvPr>
            <p:ph type="sldNum" sz="quarter" idx="12"/>
          </p:nvPr>
        </p:nvSpPr>
        <p:spPr/>
        <p:txBody>
          <a:bodyPr/>
          <a:lstStyle/>
          <a:p>
            <a:fld id="{32DF43ED-DD29-4B2E-A666-F2A48EC56F02}" type="slidenum">
              <a:rPr lang="en-US" smtClean="0"/>
              <a:t>1</a:t>
            </a:fld>
            <a:endParaRPr lang="en-US"/>
          </a:p>
        </p:txBody>
      </p:sp>
    </p:spTree>
    <p:extLst>
      <p:ext uri="{BB962C8B-B14F-4D97-AF65-F5344CB8AC3E}">
        <p14:creationId xmlns:p14="http://schemas.microsoft.com/office/powerpoint/2010/main" val="20536408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a:t>
            </a:r>
            <a:endParaRPr lang="en-US" dirty="0"/>
          </a:p>
        </p:txBody>
      </p:sp>
      <p:sp>
        <p:nvSpPr>
          <p:cNvPr id="3" name="Text Placeholder 2"/>
          <p:cNvSpPr>
            <a:spLocks noGrp="1"/>
          </p:cNvSpPr>
          <p:nvPr>
            <p:ph type="body" idx="1"/>
          </p:nvPr>
        </p:nvSpPr>
        <p:spPr/>
        <p:txBody>
          <a:bodyPr/>
          <a:lstStyle/>
          <a:p>
            <a:r>
              <a:rPr lang="en-US" dirty="0" smtClean="0"/>
              <a:t>Emotions</a:t>
            </a:r>
          </a:p>
          <a:p>
            <a:r>
              <a:rPr lang="en-US" dirty="0" smtClean="0"/>
              <a:t>Stress</a:t>
            </a:r>
          </a:p>
          <a:p>
            <a:r>
              <a:rPr lang="en-US" dirty="0" smtClean="0"/>
              <a:t>Work-life balance</a:t>
            </a:r>
          </a:p>
          <a:p>
            <a:r>
              <a:rPr lang="en-US" dirty="0" smtClean="0"/>
              <a:t>Case Study– “Amazon” due Wed</a:t>
            </a:r>
            <a:endParaRPr lang="en-US" dirty="0"/>
          </a:p>
        </p:txBody>
      </p:sp>
      <p:sp>
        <p:nvSpPr>
          <p:cNvPr id="5" name="Slide Number Placeholder 4"/>
          <p:cNvSpPr>
            <a:spLocks noGrp="1"/>
          </p:cNvSpPr>
          <p:nvPr>
            <p:ph type="sldNum" sz="quarter" idx="12"/>
          </p:nvPr>
        </p:nvSpPr>
        <p:spPr/>
        <p:txBody>
          <a:bodyPr/>
          <a:lstStyle/>
          <a:p>
            <a:fld id="{32DF43ED-DD29-4B2E-A666-F2A48EC56F02}" type="slidenum">
              <a:rPr lang="en-US" smtClean="0"/>
              <a:t>2</a:t>
            </a:fld>
            <a:endParaRPr lang="en-US"/>
          </a:p>
        </p:txBody>
      </p:sp>
    </p:spTree>
    <p:extLst>
      <p:ext uri="{BB962C8B-B14F-4D97-AF65-F5344CB8AC3E}">
        <p14:creationId xmlns:p14="http://schemas.microsoft.com/office/powerpoint/2010/main" val="198189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9E00"/>
                </a:solidFill>
              </a:rPr>
              <a:t>Emotions in Organizational Behavior</a:t>
            </a:r>
          </a:p>
        </p:txBody>
      </p:sp>
      <p:sp>
        <p:nvSpPr>
          <p:cNvPr id="3" name="Text Placeholder 2"/>
          <p:cNvSpPr>
            <a:spLocks noGrp="1"/>
          </p:cNvSpPr>
          <p:nvPr>
            <p:ph type="body" idx="1"/>
          </p:nvPr>
        </p:nvSpPr>
        <p:spPr/>
        <p:txBody>
          <a:bodyPr>
            <a:normAutofit/>
          </a:bodyPr>
          <a:lstStyle/>
          <a:p>
            <a:pPr marL="0" indent="0">
              <a:buNone/>
            </a:pPr>
            <a:r>
              <a:rPr lang="en-US" sz="2800" dirty="0" smtClean="0"/>
              <a:t>“If your emotional abilities aren't in hand, if you don't have self-awareness, if you are not able to manage your distressing emotions, if you can't have empathy and have effective relationships, then no matter how smart you are, you are not going to get very far.”</a:t>
            </a:r>
          </a:p>
          <a:p>
            <a:pPr marL="800100" lvl="2" indent="0">
              <a:buNone/>
            </a:pPr>
            <a:r>
              <a:rPr lang="en-US" sz="2000" dirty="0"/>
              <a:t>—Dr. Daniel Goleman, psychologist, scientist, and author </a:t>
            </a:r>
          </a:p>
        </p:txBody>
      </p:sp>
      <p:sp>
        <p:nvSpPr>
          <p:cNvPr id="5" name="Slide Number Placeholder 4"/>
          <p:cNvSpPr>
            <a:spLocks noGrp="1"/>
          </p:cNvSpPr>
          <p:nvPr>
            <p:ph type="sldNum" sz="quarter" idx="12"/>
          </p:nvPr>
        </p:nvSpPr>
        <p:spPr/>
        <p:txBody>
          <a:bodyPr/>
          <a:lstStyle/>
          <a:p>
            <a:fld id="{32DF43ED-DD29-4B2E-A666-F2A48EC56F02}" type="slidenum">
              <a:rPr lang="en-US" smtClean="0"/>
              <a:pPr/>
              <a:t>3</a:t>
            </a:fld>
            <a:endParaRPr lang="en-US"/>
          </a:p>
        </p:txBody>
      </p:sp>
    </p:spTree>
    <p:extLst>
      <p:ext uri="{BB962C8B-B14F-4D97-AF65-F5344CB8AC3E}">
        <p14:creationId xmlns:p14="http://schemas.microsoft.com/office/powerpoint/2010/main" val="15476191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3"/>
          </p:nvPr>
        </p:nvSpPr>
        <p:spPr/>
        <p:txBody>
          <a:bodyPr/>
          <a:lstStyle/>
          <a:p>
            <a:r>
              <a:rPr lang="en-US" dirty="0"/>
              <a:t>Emotions in Organizational Behavior</a:t>
            </a:r>
          </a:p>
        </p:txBody>
      </p:sp>
      <p:sp>
        <p:nvSpPr>
          <p:cNvPr id="2" name="Title 1"/>
          <p:cNvSpPr>
            <a:spLocks noGrp="1"/>
          </p:cNvSpPr>
          <p:nvPr>
            <p:ph type="title"/>
          </p:nvPr>
        </p:nvSpPr>
        <p:spPr/>
        <p:txBody>
          <a:bodyPr>
            <a:normAutofit fontScale="90000"/>
          </a:bodyPr>
          <a:lstStyle/>
          <a:p>
            <a:r>
              <a:rPr lang="en-US" dirty="0" smtClean="0"/>
              <a:t>Emotions in Organizational Behavior</a:t>
            </a:r>
            <a:endParaRPr lang="en-US" dirty="0"/>
          </a:p>
        </p:txBody>
      </p:sp>
      <p:sp>
        <p:nvSpPr>
          <p:cNvPr id="3" name="Text Placeholder 2"/>
          <p:cNvSpPr>
            <a:spLocks noGrp="1"/>
          </p:cNvSpPr>
          <p:nvPr>
            <p:ph type="body" idx="1"/>
          </p:nvPr>
        </p:nvSpPr>
        <p:spPr>
          <a:xfrm>
            <a:off x="457200" y="2743200"/>
            <a:ext cx="8229600" cy="3505200"/>
          </a:xfrm>
        </p:spPr>
        <p:txBody>
          <a:bodyPr>
            <a:normAutofit fontScale="92500" lnSpcReduction="20000"/>
          </a:bodyPr>
          <a:lstStyle/>
          <a:p>
            <a:r>
              <a:rPr lang="en-US" dirty="0" smtClean="0"/>
              <a:t>Emotion—Intensity of and  generalized feelings toward a person or object.</a:t>
            </a:r>
          </a:p>
          <a:p>
            <a:r>
              <a:rPr lang="en-US" dirty="0" smtClean="0"/>
              <a:t>Positive/Negative Affect</a:t>
            </a:r>
          </a:p>
          <a:p>
            <a:pPr lvl="1"/>
            <a:r>
              <a:rPr lang="en-US" dirty="0" smtClean="0"/>
              <a:t>Positive – excitement, cheerfulness, and self-assurance</a:t>
            </a:r>
          </a:p>
          <a:p>
            <a:pPr lvl="1"/>
            <a:r>
              <a:rPr lang="en-US" dirty="0" smtClean="0"/>
              <a:t>Negative – boredom, lethargy, and depression</a:t>
            </a:r>
          </a:p>
          <a:p>
            <a:pPr marL="514350" indent="-457200"/>
            <a:r>
              <a:rPr lang="en-US" dirty="0" smtClean="0"/>
              <a:t>Emotional State – Paramount when making important decisions</a:t>
            </a:r>
          </a:p>
        </p:txBody>
      </p:sp>
      <p:sp>
        <p:nvSpPr>
          <p:cNvPr id="5" name="Slide Number Placeholder 4"/>
          <p:cNvSpPr>
            <a:spLocks noGrp="1"/>
          </p:cNvSpPr>
          <p:nvPr>
            <p:ph type="sldNum" sz="quarter" idx="12"/>
          </p:nvPr>
        </p:nvSpPr>
        <p:spPr/>
        <p:txBody>
          <a:bodyPr/>
          <a:lstStyle/>
          <a:p>
            <a:fld id="{32DF43ED-DD29-4B2E-A666-F2A48EC56F02}" type="slidenum">
              <a:rPr lang="en-US" smtClean="0"/>
              <a:pPr/>
              <a:t>4</a:t>
            </a:fld>
            <a:endParaRPr lang="en-US"/>
          </a:p>
        </p:txBody>
      </p:sp>
    </p:spTree>
    <p:extLst>
      <p:ext uri="{BB962C8B-B14F-4D97-AF65-F5344CB8AC3E}">
        <p14:creationId xmlns:p14="http://schemas.microsoft.com/office/powerpoint/2010/main" val="31423201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3"/>
          </p:nvPr>
        </p:nvSpPr>
        <p:spPr/>
        <p:txBody>
          <a:bodyPr/>
          <a:lstStyle/>
          <a:p>
            <a:r>
              <a:rPr lang="en-US" dirty="0"/>
              <a:t>Emotions in the Workplace</a:t>
            </a:r>
          </a:p>
          <a:p>
            <a:endParaRPr lang="en-GB" dirty="0" smtClean="0"/>
          </a:p>
        </p:txBody>
      </p:sp>
      <p:sp>
        <p:nvSpPr>
          <p:cNvPr id="2" name="Title 1"/>
          <p:cNvSpPr>
            <a:spLocks noGrp="1"/>
          </p:cNvSpPr>
          <p:nvPr>
            <p:ph type="title"/>
          </p:nvPr>
        </p:nvSpPr>
        <p:spPr/>
        <p:txBody>
          <a:bodyPr/>
          <a:lstStyle/>
          <a:p>
            <a:r>
              <a:rPr lang="en-US" smtClean="0"/>
              <a:t>Emotional Contagion</a:t>
            </a:r>
            <a:endParaRPr lang="en-US" dirty="0" smtClean="0"/>
          </a:p>
        </p:txBody>
      </p:sp>
      <p:sp>
        <p:nvSpPr>
          <p:cNvPr id="6" name="Content Placeholder 5"/>
          <p:cNvSpPr>
            <a:spLocks noGrp="1"/>
          </p:cNvSpPr>
          <p:nvPr>
            <p:ph type="body" idx="1"/>
          </p:nvPr>
        </p:nvSpPr>
        <p:spPr/>
        <p:txBody>
          <a:bodyPr/>
          <a:lstStyle/>
          <a:p>
            <a:r>
              <a:rPr lang="en-US" b="1" dirty="0" smtClean="0"/>
              <a:t>Emotional contagion </a:t>
            </a:r>
            <a:r>
              <a:rPr lang="en-US" dirty="0" smtClean="0"/>
              <a:t>is a phenomenon in which emotions experienced by one or more individuals in a work group spread to the others. </a:t>
            </a:r>
          </a:p>
          <a:p>
            <a:endParaRPr lang="en-US" dirty="0"/>
          </a:p>
        </p:txBody>
      </p:sp>
      <p:sp>
        <p:nvSpPr>
          <p:cNvPr id="4" name="Slide Number Placeholder 3"/>
          <p:cNvSpPr>
            <a:spLocks noGrp="1"/>
          </p:cNvSpPr>
          <p:nvPr>
            <p:ph type="sldNum" sz="quarter" idx="12"/>
          </p:nvPr>
        </p:nvSpPr>
        <p:spPr/>
        <p:txBody>
          <a:bodyPr/>
          <a:lstStyle/>
          <a:p>
            <a:fld id="{32DF43ED-DD29-4B2E-A666-F2A48EC56F02}" type="slidenum">
              <a:rPr lang="en-US" smtClean="0"/>
              <a:pPr/>
              <a:t>5</a:t>
            </a:fld>
            <a:endParaRPr lang="en-US"/>
          </a:p>
        </p:txBody>
      </p:sp>
    </p:spTree>
    <p:extLst>
      <p:ext uri="{BB962C8B-B14F-4D97-AF65-F5344CB8AC3E}">
        <p14:creationId xmlns:p14="http://schemas.microsoft.com/office/powerpoint/2010/main" val="1852094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3"/>
          </p:nvPr>
        </p:nvSpPr>
        <p:spPr/>
        <p:txBody>
          <a:bodyPr/>
          <a:lstStyle/>
          <a:p>
            <a:r>
              <a:rPr lang="en-US" dirty="0"/>
              <a:t>Emotions in the Workplace</a:t>
            </a:r>
          </a:p>
          <a:p>
            <a:endParaRPr lang="en-US" dirty="0"/>
          </a:p>
        </p:txBody>
      </p:sp>
      <p:sp>
        <p:nvSpPr>
          <p:cNvPr id="2" name="Title 1"/>
          <p:cNvSpPr>
            <a:spLocks noGrp="1"/>
          </p:cNvSpPr>
          <p:nvPr>
            <p:ph type="title"/>
          </p:nvPr>
        </p:nvSpPr>
        <p:spPr/>
        <p:txBody>
          <a:bodyPr/>
          <a:lstStyle/>
          <a:p>
            <a:r>
              <a:rPr lang="en-US" smtClean="0"/>
              <a:t>Emotional Regulation</a:t>
            </a:r>
            <a:endParaRPr lang="en-US" dirty="0" smtClean="0"/>
          </a:p>
        </p:txBody>
      </p:sp>
      <p:sp>
        <p:nvSpPr>
          <p:cNvPr id="6" name="Content Placeholder 5"/>
          <p:cNvSpPr>
            <a:spLocks noGrp="1"/>
          </p:cNvSpPr>
          <p:nvPr>
            <p:ph type="body" idx="1"/>
          </p:nvPr>
        </p:nvSpPr>
        <p:spPr/>
        <p:txBody>
          <a:bodyPr>
            <a:normAutofit/>
          </a:bodyPr>
          <a:lstStyle/>
          <a:p>
            <a:pPr marL="0" indent="0">
              <a:buNone/>
            </a:pPr>
            <a:r>
              <a:rPr lang="en-US" b="1" dirty="0" smtClean="0"/>
              <a:t>Emotional regulation </a:t>
            </a:r>
            <a:r>
              <a:rPr lang="en-US" dirty="0" smtClean="0"/>
              <a:t>is a set of processes through which people influence their own emotions and the ways in which they experience and express them. </a:t>
            </a:r>
          </a:p>
          <a:p>
            <a:r>
              <a:rPr lang="en-US" dirty="0" smtClean="0"/>
              <a:t>Antecedent</a:t>
            </a:r>
          </a:p>
          <a:p>
            <a:r>
              <a:rPr lang="en-US" dirty="0" smtClean="0"/>
              <a:t>Response-focused</a:t>
            </a:r>
          </a:p>
          <a:p>
            <a:endParaRPr lang="en-US" dirty="0"/>
          </a:p>
        </p:txBody>
      </p:sp>
      <p:sp>
        <p:nvSpPr>
          <p:cNvPr id="4" name="Slide Number Placeholder 3"/>
          <p:cNvSpPr>
            <a:spLocks noGrp="1"/>
          </p:cNvSpPr>
          <p:nvPr>
            <p:ph type="sldNum" sz="quarter" idx="12"/>
          </p:nvPr>
        </p:nvSpPr>
        <p:spPr/>
        <p:txBody>
          <a:bodyPr/>
          <a:lstStyle/>
          <a:p>
            <a:fld id="{32DF43ED-DD29-4B2E-A666-F2A48EC56F02}" type="slidenum">
              <a:rPr lang="en-US" smtClean="0"/>
              <a:pPr/>
              <a:t>6</a:t>
            </a:fld>
            <a:endParaRPr lang="en-US"/>
          </a:p>
        </p:txBody>
      </p:sp>
    </p:spTree>
    <p:extLst>
      <p:ext uri="{BB962C8B-B14F-4D97-AF65-F5344CB8AC3E}">
        <p14:creationId xmlns:p14="http://schemas.microsoft.com/office/powerpoint/2010/main" val="398650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3"/>
          </p:nvPr>
        </p:nvSpPr>
        <p:spPr/>
        <p:txBody>
          <a:bodyPr/>
          <a:lstStyle/>
          <a:p>
            <a:r>
              <a:rPr lang="en-US" dirty="0"/>
              <a:t>Emotions in the Workplace</a:t>
            </a:r>
          </a:p>
          <a:p>
            <a:endParaRPr lang="en-GB" dirty="0" smtClean="0"/>
          </a:p>
        </p:txBody>
      </p:sp>
      <p:sp>
        <p:nvSpPr>
          <p:cNvPr id="2" name="Title 1"/>
          <p:cNvSpPr>
            <a:spLocks noGrp="1"/>
          </p:cNvSpPr>
          <p:nvPr>
            <p:ph type="title"/>
          </p:nvPr>
        </p:nvSpPr>
        <p:spPr/>
        <p:txBody>
          <a:bodyPr/>
          <a:lstStyle/>
          <a:p>
            <a:r>
              <a:rPr lang="en-US" smtClean="0"/>
              <a:t>Emotional Intelligence</a:t>
            </a:r>
            <a:endParaRPr lang="en-US" dirty="0" smtClean="0"/>
          </a:p>
        </p:txBody>
      </p:sp>
      <p:sp>
        <p:nvSpPr>
          <p:cNvPr id="6" name="Content Placeholder 5"/>
          <p:cNvSpPr>
            <a:spLocks noGrp="1"/>
          </p:cNvSpPr>
          <p:nvPr>
            <p:ph type="body" idx="1"/>
          </p:nvPr>
        </p:nvSpPr>
        <p:spPr/>
        <p:txBody>
          <a:bodyPr/>
          <a:lstStyle/>
          <a:p>
            <a:r>
              <a:rPr lang="en-US" dirty="0" smtClean="0"/>
              <a:t>Emotional intelligence (EI) is the ability to understand emotions in ourselves and others in order to effectively manage our own behaviors and our interpersonal relationships.</a:t>
            </a:r>
          </a:p>
          <a:p>
            <a:endParaRPr lang="en-US" dirty="0"/>
          </a:p>
        </p:txBody>
      </p:sp>
      <p:sp>
        <p:nvSpPr>
          <p:cNvPr id="4" name="Slide Number Placeholder 3"/>
          <p:cNvSpPr>
            <a:spLocks noGrp="1"/>
          </p:cNvSpPr>
          <p:nvPr>
            <p:ph type="sldNum" sz="quarter" idx="12"/>
          </p:nvPr>
        </p:nvSpPr>
        <p:spPr/>
        <p:txBody>
          <a:bodyPr/>
          <a:lstStyle/>
          <a:p>
            <a:fld id="{32DF43ED-DD29-4B2E-A666-F2A48EC56F02}" type="slidenum">
              <a:rPr lang="en-US" smtClean="0"/>
              <a:pPr/>
              <a:t>7</a:t>
            </a:fld>
            <a:endParaRPr lang="en-US"/>
          </a:p>
        </p:txBody>
      </p:sp>
    </p:spTree>
    <p:extLst>
      <p:ext uri="{BB962C8B-B14F-4D97-AF65-F5344CB8AC3E}">
        <p14:creationId xmlns:p14="http://schemas.microsoft.com/office/powerpoint/2010/main" val="1071803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600200"/>
            <a:ext cx="4720469" cy="47204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762000"/>
            <a:ext cx="8229600" cy="914400"/>
          </a:xfrm>
        </p:spPr>
        <p:txBody>
          <a:bodyPr>
            <a:normAutofit/>
          </a:bodyPr>
          <a:lstStyle/>
          <a:p>
            <a:r>
              <a:rPr lang="en-US" sz="2800" dirty="0">
                <a:solidFill>
                  <a:srgbClr val="E46C0A"/>
                </a:solidFill>
              </a:rPr>
              <a:t>Figure 3.2 The Four Dimensions of EI </a:t>
            </a:r>
          </a:p>
        </p:txBody>
      </p:sp>
      <p:sp>
        <p:nvSpPr>
          <p:cNvPr id="5" name="Slide Number Placeholder 4"/>
          <p:cNvSpPr>
            <a:spLocks noGrp="1"/>
          </p:cNvSpPr>
          <p:nvPr>
            <p:ph type="sldNum" sz="quarter" idx="12"/>
          </p:nvPr>
        </p:nvSpPr>
        <p:spPr/>
        <p:txBody>
          <a:bodyPr/>
          <a:lstStyle/>
          <a:p>
            <a:fld id="{32DF43ED-DD29-4B2E-A666-F2A48EC56F02}" type="slidenum">
              <a:rPr lang="en-US" smtClean="0"/>
              <a:pPr/>
              <a:t>8</a:t>
            </a:fld>
            <a:endParaRPr lang="en-US"/>
          </a:p>
        </p:txBody>
      </p:sp>
    </p:spTree>
    <p:extLst>
      <p:ext uri="{BB962C8B-B14F-4D97-AF65-F5344CB8AC3E}">
        <p14:creationId xmlns:p14="http://schemas.microsoft.com/office/powerpoint/2010/main" val="37093715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9E00"/>
                </a:solidFill>
              </a:rPr>
              <a:t>Stress in the Workplace</a:t>
            </a:r>
          </a:p>
        </p:txBody>
      </p:sp>
      <p:sp>
        <p:nvSpPr>
          <p:cNvPr id="3" name="Text Placeholder 2"/>
          <p:cNvSpPr>
            <a:spLocks noGrp="1"/>
          </p:cNvSpPr>
          <p:nvPr>
            <p:ph type="body" idx="1"/>
          </p:nvPr>
        </p:nvSpPr>
        <p:spPr/>
        <p:txBody>
          <a:bodyPr>
            <a:noAutofit/>
          </a:bodyPr>
          <a:lstStyle/>
          <a:p>
            <a:pPr marL="0" indent="0">
              <a:buNone/>
            </a:pPr>
            <a:r>
              <a:rPr lang="en-US" sz="2800" b="1" dirty="0" smtClean="0"/>
              <a:t>Stress</a:t>
            </a:r>
            <a:r>
              <a:rPr lang="en-US" sz="2800" dirty="0" smtClean="0"/>
              <a:t> is a response that occurs when a person perceives a situation as threatening to his or her well-being when his or her resources have been taxed or exceeded.</a:t>
            </a:r>
            <a:endParaRPr lang="en-US" sz="2800" dirty="0"/>
          </a:p>
        </p:txBody>
      </p:sp>
      <p:sp>
        <p:nvSpPr>
          <p:cNvPr id="5" name="Slide Number Placeholder 4"/>
          <p:cNvSpPr>
            <a:spLocks noGrp="1"/>
          </p:cNvSpPr>
          <p:nvPr>
            <p:ph type="sldNum" sz="quarter" idx="12"/>
          </p:nvPr>
        </p:nvSpPr>
        <p:spPr/>
        <p:txBody>
          <a:bodyPr/>
          <a:lstStyle/>
          <a:p>
            <a:fld id="{32DF43ED-DD29-4B2E-A666-F2A48EC56F02}" type="slidenum">
              <a:rPr lang="en-US" smtClean="0"/>
              <a:pPr/>
              <a:t>9</a:t>
            </a:fld>
            <a:endParaRPr lang="en-US"/>
          </a:p>
        </p:txBody>
      </p:sp>
    </p:spTree>
    <p:extLst>
      <p:ext uri="{BB962C8B-B14F-4D97-AF65-F5344CB8AC3E}">
        <p14:creationId xmlns:p14="http://schemas.microsoft.com/office/powerpoint/2010/main" val="25147377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1054148"/>
            <a:ext cx="8229600" cy="1020763"/>
          </a:xfrm>
        </p:spPr>
        <p:txBody>
          <a:bodyPr>
            <a:normAutofit fontScale="90000"/>
          </a:bodyPr>
          <a:lstStyle/>
          <a:p>
            <a:r>
              <a:rPr lang="en-US" sz="4000" dirty="0" smtClean="0"/>
              <a:t>Jobs Rated from Least Stressful (1) to Most Stressful (250)</a:t>
            </a:r>
          </a:p>
        </p:txBody>
      </p:sp>
      <p:graphicFrame>
        <p:nvGraphicFramePr>
          <p:cNvPr id="147533" name="Group 77"/>
          <p:cNvGraphicFramePr>
            <a:graphicFrameLocks noGrp="1"/>
          </p:cNvGraphicFramePr>
          <p:nvPr>
            <p:extLst>
              <p:ext uri="{D42A27DB-BD31-4B8C-83A1-F6EECF244321}">
                <p14:modId xmlns:p14="http://schemas.microsoft.com/office/powerpoint/2010/main" val="1947472471"/>
              </p:ext>
            </p:extLst>
          </p:nvPr>
        </p:nvGraphicFramePr>
        <p:xfrm>
          <a:off x="585281" y="2592420"/>
          <a:ext cx="7920037" cy="4130676"/>
        </p:xfrm>
        <a:graphic>
          <a:graphicData uri="http://schemas.openxmlformats.org/drawingml/2006/table">
            <a:tbl>
              <a:tblPr/>
              <a:tblGrid>
                <a:gridCol w="2743200"/>
                <a:gridCol w="1116012"/>
                <a:gridCol w="2959100"/>
                <a:gridCol w="1101725"/>
              </a:tblGrid>
              <a:tr h="762000">
                <a:tc>
                  <a:txBody>
                    <a:bodyPr/>
                    <a:lstStyle/>
                    <a:p>
                      <a:pPr marL="0" marR="0" lvl="0" indent="0" algn="ctr" defTabSz="914400" rtl="0" eaLnBrk="0" fontAlgn="base" latinLnBrk="0" hangingPunct="0">
                        <a:lnSpc>
                          <a:spcPct val="100000"/>
                        </a:lnSpc>
                        <a:spcBef>
                          <a:spcPct val="20000"/>
                        </a:spcBef>
                        <a:spcAft>
                          <a:spcPct val="0"/>
                        </a:spcAft>
                        <a:buClr>
                          <a:srgbClr val="29B4C6"/>
                        </a:buClr>
                        <a:buSzTx/>
                        <a:buFont typeface="Arial" charset="0"/>
                        <a:buNone/>
                        <a:tabLst/>
                      </a:pPr>
                      <a:endParaRPr kumimoji="0" lang="en-US" sz="600" b="0" i="0" u="none" strike="noStrike" cap="none" normalizeH="0" baseline="0" dirty="0" smtClean="0">
                        <a:ln>
                          <a:noFill/>
                        </a:ln>
                        <a:solidFill>
                          <a:schemeClr val="tx1"/>
                        </a:solidFill>
                        <a:effectLst/>
                        <a:latin typeface="Arial" charset="0"/>
                      </a:endParaRPr>
                    </a:p>
                    <a:p>
                      <a:pPr marL="0" marR="0" lvl="0" indent="0" algn="ctr" defTabSz="914400" rtl="0" eaLnBrk="0" fontAlgn="base" latinLnBrk="0" hangingPunct="0">
                        <a:lnSpc>
                          <a:spcPct val="100000"/>
                        </a:lnSpc>
                        <a:spcBef>
                          <a:spcPct val="20000"/>
                        </a:spcBef>
                        <a:spcAft>
                          <a:spcPct val="0"/>
                        </a:spcAft>
                        <a:buClr>
                          <a:srgbClr val="29B4C6"/>
                        </a:buClr>
                        <a:buSzTx/>
                        <a:buFont typeface="Arial" charset="0"/>
                        <a:buNone/>
                        <a:tabLst/>
                      </a:pPr>
                      <a:r>
                        <a:rPr kumimoji="0" lang="en-US" sz="2200" b="0" i="0" u="none" strike="noStrike" cap="none" normalizeH="0" baseline="0" dirty="0" smtClean="0">
                          <a:ln>
                            <a:noFill/>
                          </a:ln>
                          <a:solidFill>
                            <a:schemeClr val="tx1"/>
                          </a:solidFill>
                          <a:effectLst/>
                          <a:latin typeface="Arial" charset="0"/>
                        </a:rPr>
                        <a:t>Least Stressful Jobs</a:t>
                      </a:r>
                    </a:p>
                  </a:txBody>
                  <a:tcPr horzOverflow="overflow">
                    <a:lnL w="38100" cap="flat" cmpd="sng" algn="ctr">
                      <a:solidFill>
                        <a:srgbClr val="CACBAD"/>
                      </a:solidFill>
                      <a:prstDash val="solid"/>
                      <a:round/>
                      <a:headEnd type="none" w="med" len="med"/>
                      <a:tailEnd type="none" w="med" len="med"/>
                    </a:lnL>
                    <a:lnR w="38100" cap="flat" cmpd="sng" algn="ctr">
                      <a:solidFill>
                        <a:srgbClr val="CACBAD"/>
                      </a:solidFill>
                      <a:prstDash val="solid"/>
                      <a:round/>
                      <a:headEnd type="none" w="med" len="med"/>
                      <a:tailEnd type="none" w="med" len="med"/>
                    </a:lnR>
                    <a:lnT w="38100" cap="flat" cmpd="sng" algn="ctr">
                      <a:solidFill>
                        <a:srgbClr val="CACBAD"/>
                      </a:solidFill>
                      <a:prstDash val="solid"/>
                      <a:round/>
                      <a:headEnd type="none" w="med" len="med"/>
                      <a:tailEnd type="none" w="med" len="med"/>
                    </a:lnT>
                    <a:lnB w="38100" cap="flat" cmpd="sng" algn="ctr">
                      <a:solidFill>
                        <a:srgbClr val="CACBAD"/>
                      </a:solidFill>
                      <a:prstDash val="solid"/>
                      <a:round/>
                      <a:headEnd type="none" w="med" len="med"/>
                      <a:tailEnd type="none" w="med" len="med"/>
                    </a:lnB>
                    <a:lnTlToBr>
                      <a:noFill/>
                    </a:lnTlToBr>
                    <a:lnBlToTr>
                      <a:noFill/>
                    </a:lnBlToTr>
                    <a:solidFill>
                      <a:srgbClr val="6BA95B"/>
                    </a:solidFill>
                  </a:tcPr>
                </a:tc>
                <a:tc>
                  <a:txBody>
                    <a:bodyPr/>
                    <a:lstStyle/>
                    <a:p>
                      <a:pPr marL="0" marR="0" lvl="0" indent="0" algn="ctr" defTabSz="914400" rtl="0" eaLnBrk="0" fontAlgn="base" latinLnBrk="0" hangingPunct="0">
                        <a:lnSpc>
                          <a:spcPct val="100000"/>
                        </a:lnSpc>
                        <a:spcBef>
                          <a:spcPct val="20000"/>
                        </a:spcBef>
                        <a:spcAft>
                          <a:spcPct val="0"/>
                        </a:spcAft>
                        <a:buClr>
                          <a:srgbClr val="29B4C6"/>
                        </a:buClr>
                        <a:buSzTx/>
                        <a:buFont typeface="Arial" charset="0"/>
                        <a:buNone/>
                        <a:tabLst/>
                      </a:pPr>
                      <a:r>
                        <a:rPr kumimoji="0" lang="en-US" sz="2200" b="0" i="0" u="none" strike="noStrike" cap="none" normalizeH="0" baseline="0" dirty="0" smtClean="0">
                          <a:ln>
                            <a:noFill/>
                          </a:ln>
                          <a:solidFill>
                            <a:schemeClr val="tx1"/>
                          </a:solidFill>
                          <a:effectLst/>
                          <a:latin typeface="Arial" charset="0"/>
                        </a:rPr>
                        <a:t>Stress Level</a:t>
                      </a:r>
                    </a:p>
                  </a:txBody>
                  <a:tcPr horzOverflow="overflow">
                    <a:lnL w="38100" cap="flat" cmpd="sng" algn="ctr">
                      <a:solidFill>
                        <a:srgbClr val="CACBAD"/>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rgbClr val="CACBAD"/>
                      </a:solidFill>
                      <a:prstDash val="solid"/>
                      <a:round/>
                      <a:headEnd type="none" w="med" len="med"/>
                      <a:tailEnd type="none" w="med" len="med"/>
                    </a:lnT>
                    <a:lnB w="38100" cap="flat" cmpd="sng" algn="ctr">
                      <a:solidFill>
                        <a:srgbClr val="CACBAD"/>
                      </a:solidFill>
                      <a:prstDash val="solid"/>
                      <a:round/>
                      <a:headEnd type="none" w="med" len="med"/>
                      <a:tailEnd type="none" w="med" len="med"/>
                    </a:lnB>
                    <a:lnTlToBr>
                      <a:noFill/>
                    </a:lnTlToBr>
                    <a:lnBlToTr>
                      <a:noFill/>
                    </a:lnBlToTr>
                    <a:solidFill>
                      <a:srgbClr val="6BA95B"/>
                    </a:solidFill>
                  </a:tcPr>
                </a:tc>
                <a:tc>
                  <a:txBody>
                    <a:bodyPr/>
                    <a:lstStyle/>
                    <a:p>
                      <a:pPr marL="0" marR="0" lvl="0" indent="0" algn="ctr" defTabSz="914400" rtl="0" eaLnBrk="0" fontAlgn="base" latinLnBrk="0" hangingPunct="0">
                        <a:lnSpc>
                          <a:spcPct val="100000"/>
                        </a:lnSpc>
                        <a:spcBef>
                          <a:spcPct val="20000"/>
                        </a:spcBef>
                        <a:spcAft>
                          <a:spcPct val="0"/>
                        </a:spcAft>
                        <a:buClr>
                          <a:srgbClr val="29B4C6"/>
                        </a:buClr>
                        <a:buSzTx/>
                        <a:buFont typeface="Arial" charset="0"/>
                        <a:buNone/>
                        <a:tabLst/>
                      </a:pPr>
                      <a:endParaRPr kumimoji="0" lang="en-US" sz="600" b="0" i="0" u="none" strike="noStrike" cap="none" normalizeH="0" baseline="0" dirty="0" smtClean="0">
                        <a:ln>
                          <a:noFill/>
                        </a:ln>
                        <a:solidFill>
                          <a:schemeClr val="tx1"/>
                        </a:solidFill>
                        <a:effectLst/>
                        <a:latin typeface="Arial" charset="0"/>
                      </a:endParaRPr>
                    </a:p>
                    <a:p>
                      <a:pPr marL="0" marR="0" lvl="0" indent="0" algn="ctr" defTabSz="914400" rtl="0" eaLnBrk="0" fontAlgn="base" latinLnBrk="0" hangingPunct="0">
                        <a:lnSpc>
                          <a:spcPct val="100000"/>
                        </a:lnSpc>
                        <a:spcBef>
                          <a:spcPct val="20000"/>
                        </a:spcBef>
                        <a:spcAft>
                          <a:spcPct val="0"/>
                        </a:spcAft>
                        <a:buClr>
                          <a:srgbClr val="29B4C6"/>
                        </a:buClr>
                        <a:buSzTx/>
                        <a:buFont typeface="Arial" charset="0"/>
                        <a:buNone/>
                        <a:tabLst/>
                      </a:pPr>
                      <a:r>
                        <a:rPr kumimoji="0" lang="en-US" sz="2200" b="0" i="0" u="none" strike="noStrike" cap="none" normalizeH="0" baseline="0" dirty="0" smtClean="0">
                          <a:ln>
                            <a:noFill/>
                          </a:ln>
                          <a:solidFill>
                            <a:schemeClr val="tx1"/>
                          </a:solidFill>
                          <a:effectLst/>
                          <a:latin typeface="Arial" charset="0"/>
                        </a:rPr>
                        <a:t>Most Stressful Jobs</a:t>
                      </a:r>
                    </a:p>
                  </a:txBody>
                  <a:tcPr horzOverflow="overflow">
                    <a:lnL w="12700" cap="flat" cmpd="sng" algn="ctr">
                      <a:solidFill>
                        <a:schemeClr val="tx1"/>
                      </a:solidFill>
                      <a:prstDash val="solid"/>
                      <a:round/>
                      <a:headEnd type="none" w="med" len="med"/>
                      <a:tailEnd type="none" w="med" len="med"/>
                    </a:lnL>
                    <a:lnR w="38100" cap="flat" cmpd="sng" algn="ctr">
                      <a:solidFill>
                        <a:srgbClr val="CACBAD"/>
                      </a:solidFill>
                      <a:prstDash val="solid"/>
                      <a:round/>
                      <a:headEnd type="none" w="med" len="med"/>
                      <a:tailEnd type="none" w="med" len="med"/>
                    </a:lnR>
                    <a:lnT w="38100" cap="flat" cmpd="sng" algn="ctr">
                      <a:solidFill>
                        <a:srgbClr val="CACBAD"/>
                      </a:solidFill>
                      <a:prstDash val="solid"/>
                      <a:round/>
                      <a:headEnd type="none" w="med" len="med"/>
                      <a:tailEnd type="none" w="med" len="med"/>
                    </a:lnT>
                    <a:lnB w="38100" cap="flat" cmpd="sng" algn="ctr">
                      <a:solidFill>
                        <a:srgbClr val="CACBAD"/>
                      </a:solidFill>
                      <a:prstDash val="solid"/>
                      <a:round/>
                      <a:headEnd type="none" w="med" len="med"/>
                      <a:tailEnd type="none" w="med" len="med"/>
                    </a:lnB>
                    <a:lnTlToBr>
                      <a:noFill/>
                    </a:lnTlToBr>
                    <a:lnBlToTr>
                      <a:noFill/>
                    </a:lnBlToTr>
                    <a:solidFill>
                      <a:srgbClr val="6BA95B"/>
                    </a:solidFill>
                  </a:tcPr>
                </a:tc>
                <a:tc>
                  <a:txBody>
                    <a:bodyPr/>
                    <a:lstStyle/>
                    <a:p>
                      <a:pPr marL="0" marR="0" lvl="0" indent="0" algn="ctr" defTabSz="914400" rtl="0" eaLnBrk="0" fontAlgn="base" latinLnBrk="0" hangingPunct="0">
                        <a:lnSpc>
                          <a:spcPct val="100000"/>
                        </a:lnSpc>
                        <a:spcBef>
                          <a:spcPct val="20000"/>
                        </a:spcBef>
                        <a:spcAft>
                          <a:spcPct val="0"/>
                        </a:spcAft>
                        <a:buClr>
                          <a:srgbClr val="29B4C6"/>
                        </a:buClr>
                        <a:buSzTx/>
                        <a:buFont typeface="Arial" charset="0"/>
                        <a:buNone/>
                        <a:tabLst/>
                      </a:pPr>
                      <a:r>
                        <a:rPr kumimoji="0" lang="en-US" sz="2200" b="0" i="0" u="none" strike="noStrike" cap="none" normalizeH="0" baseline="0" dirty="0" smtClean="0">
                          <a:ln>
                            <a:noFill/>
                          </a:ln>
                          <a:solidFill>
                            <a:schemeClr val="tx1"/>
                          </a:solidFill>
                          <a:effectLst/>
                          <a:latin typeface="Arial" charset="0"/>
                        </a:rPr>
                        <a:t>Stress Level</a:t>
                      </a:r>
                    </a:p>
                  </a:txBody>
                  <a:tcPr horzOverflow="overflow">
                    <a:lnL w="38100" cap="flat" cmpd="sng" algn="ctr">
                      <a:solidFill>
                        <a:srgbClr val="CACBAD"/>
                      </a:solidFill>
                      <a:prstDash val="solid"/>
                      <a:round/>
                      <a:headEnd type="none" w="med" len="med"/>
                      <a:tailEnd type="none" w="med" len="med"/>
                    </a:lnL>
                    <a:lnR w="38100" cap="flat" cmpd="sng" algn="ctr">
                      <a:solidFill>
                        <a:srgbClr val="CACBAD"/>
                      </a:solidFill>
                      <a:prstDash val="solid"/>
                      <a:round/>
                      <a:headEnd type="none" w="med" len="med"/>
                      <a:tailEnd type="none" w="med" len="med"/>
                    </a:lnR>
                    <a:lnT w="38100" cap="flat" cmpd="sng" algn="ctr">
                      <a:solidFill>
                        <a:srgbClr val="CACBAD"/>
                      </a:solidFill>
                      <a:prstDash val="solid"/>
                      <a:round/>
                      <a:headEnd type="none" w="med" len="med"/>
                      <a:tailEnd type="none" w="med" len="med"/>
                    </a:lnT>
                    <a:lnB w="38100" cap="flat" cmpd="sng" algn="ctr">
                      <a:solidFill>
                        <a:srgbClr val="CACBAD"/>
                      </a:solidFill>
                      <a:prstDash val="solid"/>
                      <a:round/>
                      <a:headEnd type="none" w="med" len="med"/>
                      <a:tailEnd type="none" w="med" len="med"/>
                    </a:lnB>
                    <a:lnTlToBr>
                      <a:noFill/>
                    </a:lnTlToBr>
                    <a:lnBlToTr>
                      <a:noFill/>
                    </a:lnBlToTr>
                    <a:solidFill>
                      <a:srgbClr val="6BA95B"/>
                    </a:solidFill>
                  </a:tcPr>
                </a:tc>
              </a:tr>
              <a:tr h="676275">
                <a:tc>
                  <a:txBody>
                    <a:bodyPr/>
                    <a:lstStyle/>
                    <a:p>
                      <a:pPr marL="0" marR="0" lvl="0" indent="0" algn="l" defTabSz="914400" rtl="0" eaLnBrk="0" fontAlgn="base" latinLnBrk="0" hangingPunct="0">
                        <a:lnSpc>
                          <a:spcPct val="100000"/>
                        </a:lnSpc>
                        <a:spcBef>
                          <a:spcPct val="20000"/>
                        </a:spcBef>
                        <a:spcAft>
                          <a:spcPct val="0"/>
                        </a:spcAft>
                        <a:buClr>
                          <a:srgbClr val="29B4C6"/>
                        </a:buClr>
                        <a:buSzTx/>
                        <a:buFont typeface="Arial" charset="0"/>
                        <a:buNone/>
                        <a:tabLst/>
                      </a:pPr>
                      <a:r>
                        <a:rPr kumimoji="0" lang="en-US" sz="1800" b="1" i="0" u="none" strike="noStrike" cap="none" normalizeH="0" baseline="0" dirty="0" smtClean="0">
                          <a:ln>
                            <a:noFill/>
                          </a:ln>
                          <a:solidFill>
                            <a:schemeClr val="tx1"/>
                          </a:solidFill>
                          <a:effectLst/>
                          <a:latin typeface="Arial" charset="0"/>
                        </a:rPr>
                        <a:t>2. Florist</a:t>
                      </a:r>
                    </a:p>
                  </a:txBody>
                  <a:tcPr horzOverflow="overflow">
                    <a:lnL w="38100" cap="flat" cmpd="sng" algn="ctr">
                      <a:solidFill>
                        <a:srgbClr val="CACBAD"/>
                      </a:solidFill>
                      <a:prstDash val="solid"/>
                      <a:round/>
                      <a:headEnd type="none" w="med" len="med"/>
                      <a:tailEnd type="none" w="med" len="med"/>
                    </a:lnL>
                    <a:lnR w="38100" cap="flat" cmpd="sng" algn="ctr">
                      <a:solidFill>
                        <a:srgbClr val="CACBAD"/>
                      </a:solidFill>
                      <a:prstDash val="solid"/>
                      <a:round/>
                      <a:headEnd type="none" w="med" len="med"/>
                      <a:tailEnd type="none" w="med" len="med"/>
                    </a:lnR>
                    <a:lnT w="38100" cap="flat" cmpd="sng" algn="ctr">
                      <a:solidFill>
                        <a:srgbClr val="CACBAD"/>
                      </a:solidFill>
                      <a:prstDash val="solid"/>
                      <a:round/>
                      <a:headEnd type="none" w="med" len="med"/>
                      <a:tailEnd type="none" w="med" len="med"/>
                    </a:lnT>
                    <a:lnB w="38100" cap="flat" cmpd="sng" algn="ctr">
                      <a:solidFill>
                        <a:srgbClr val="CACBAD"/>
                      </a:solidFill>
                      <a:prstDash val="solid"/>
                      <a:round/>
                      <a:headEnd type="none" w="med" len="med"/>
                      <a:tailEnd type="none" w="med" len="med"/>
                    </a:lnB>
                    <a:lnTlToBr>
                      <a:noFill/>
                    </a:lnTlToBr>
                    <a:lnBlToTr>
                      <a:noFill/>
                    </a:lnBlToTr>
                    <a:solidFill>
                      <a:srgbClr val="CFE0E3"/>
                    </a:solidFill>
                  </a:tcPr>
                </a:tc>
                <a:tc>
                  <a:txBody>
                    <a:bodyPr/>
                    <a:lstStyle/>
                    <a:p>
                      <a:pPr marL="0" marR="0" lvl="0" indent="0" algn="l" defTabSz="914400" rtl="0" eaLnBrk="0" fontAlgn="base" latinLnBrk="0" hangingPunct="0">
                        <a:lnSpc>
                          <a:spcPct val="100000"/>
                        </a:lnSpc>
                        <a:spcBef>
                          <a:spcPct val="20000"/>
                        </a:spcBef>
                        <a:spcAft>
                          <a:spcPct val="0"/>
                        </a:spcAft>
                        <a:buClr>
                          <a:srgbClr val="29B4C6"/>
                        </a:buClr>
                        <a:buSzTx/>
                        <a:buFont typeface="Arial" charset="0"/>
                        <a:buNone/>
                        <a:tabLst/>
                      </a:pPr>
                      <a:r>
                        <a:rPr kumimoji="0" lang="en-US" sz="1800" b="1" i="0" u="none" strike="noStrike" cap="none" normalizeH="0" baseline="0" dirty="0" smtClean="0">
                          <a:ln>
                            <a:noFill/>
                          </a:ln>
                          <a:solidFill>
                            <a:schemeClr val="tx1"/>
                          </a:solidFill>
                          <a:effectLst/>
                          <a:latin typeface="Arial" charset="0"/>
                        </a:rPr>
                        <a:t>18.80</a:t>
                      </a:r>
                    </a:p>
                  </a:txBody>
                  <a:tcPr horzOverflow="overflow">
                    <a:lnL w="38100" cap="flat" cmpd="sng" algn="ctr">
                      <a:solidFill>
                        <a:srgbClr val="CACBAD"/>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rgbClr val="CACBAD"/>
                      </a:solidFill>
                      <a:prstDash val="solid"/>
                      <a:round/>
                      <a:headEnd type="none" w="med" len="med"/>
                      <a:tailEnd type="none" w="med" len="med"/>
                    </a:lnT>
                    <a:lnB w="38100" cap="flat" cmpd="sng" algn="ctr">
                      <a:solidFill>
                        <a:srgbClr val="CACBAD"/>
                      </a:solidFill>
                      <a:prstDash val="solid"/>
                      <a:round/>
                      <a:headEnd type="none" w="med" len="med"/>
                      <a:tailEnd type="none" w="med" len="med"/>
                    </a:lnB>
                    <a:lnTlToBr>
                      <a:noFill/>
                    </a:lnTlToBr>
                    <a:lnBlToTr>
                      <a:noFill/>
                    </a:lnBlToTr>
                    <a:solidFill>
                      <a:srgbClr val="CFE0E3"/>
                    </a:solidFill>
                  </a:tcPr>
                </a:tc>
                <a:tc>
                  <a:txBody>
                    <a:bodyPr/>
                    <a:lstStyle/>
                    <a:p>
                      <a:pPr marL="0" marR="0" lvl="0" indent="0" algn="l" defTabSz="914400" rtl="0" eaLnBrk="0" fontAlgn="base" latinLnBrk="0" hangingPunct="0">
                        <a:lnSpc>
                          <a:spcPct val="100000"/>
                        </a:lnSpc>
                        <a:spcBef>
                          <a:spcPct val="20000"/>
                        </a:spcBef>
                        <a:spcAft>
                          <a:spcPct val="0"/>
                        </a:spcAft>
                        <a:buClr>
                          <a:srgbClr val="29B4C6"/>
                        </a:buClr>
                        <a:buSzTx/>
                        <a:buFont typeface="Arial" charset="0"/>
                        <a:buNone/>
                        <a:tabLst/>
                      </a:pPr>
                      <a:r>
                        <a:rPr kumimoji="0" lang="en-US" sz="1800" b="1" i="0" u="none" strike="noStrike" cap="none" normalizeH="0" baseline="0" dirty="0" smtClean="0">
                          <a:ln>
                            <a:noFill/>
                          </a:ln>
                          <a:solidFill>
                            <a:schemeClr val="tx1"/>
                          </a:solidFill>
                          <a:effectLst/>
                          <a:latin typeface="Arial" charset="0"/>
                        </a:rPr>
                        <a:t>245. Surgeon</a:t>
                      </a:r>
                    </a:p>
                  </a:txBody>
                  <a:tcPr horzOverflow="overflow">
                    <a:lnL w="12700" cap="flat" cmpd="sng" algn="ctr">
                      <a:solidFill>
                        <a:schemeClr val="tx1"/>
                      </a:solidFill>
                      <a:prstDash val="solid"/>
                      <a:round/>
                      <a:headEnd type="none" w="med" len="med"/>
                      <a:tailEnd type="none" w="med" len="med"/>
                    </a:lnL>
                    <a:lnR w="38100" cap="flat" cmpd="sng" algn="ctr">
                      <a:solidFill>
                        <a:srgbClr val="CACBAD"/>
                      </a:solidFill>
                      <a:prstDash val="solid"/>
                      <a:round/>
                      <a:headEnd type="none" w="med" len="med"/>
                      <a:tailEnd type="none" w="med" len="med"/>
                    </a:lnR>
                    <a:lnT w="38100" cap="flat" cmpd="sng" algn="ctr">
                      <a:solidFill>
                        <a:srgbClr val="CACBAD"/>
                      </a:solidFill>
                      <a:prstDash val="solid"/>
                      <a:round/>
                      <a:headEnd type="none" w="med" len="med"/>
                      <a:tailEnd type="none" w="med" len="med"/>
                    </a:lnT>
                    <a:lnB w="38100" cap="flat" cmpd="sng" algn="ctr">
                      <a:solidFill>
                        <a:srgbClr val="CACBAD"/>
                      </a:solidFill>
                      <a:prstDash val="solid"/>
                      <a:round/>
                      <a:headEnd type="none" w="med" len="med"/>
                      <a:tailEnd type="none" w="med" len="med"/>
                    </a:lnB>
                    <a:lnTlToBr>
                      <a:noFill/>
                    </a:lnTlToBr>
                    <a:lnBlToTr>
                      <a:noFill/>
                    </a:lnBlToTr>
                    <a:solidFill>
                      <a:srgbClr val="CFE0E3"/>
                    </a:solidFill>
                  </a:tcPr>
                </a:tc>
                <a:tc>
                  <a:txBody>
                    <a:bodyPr/>
                    <a:lstStyle/>
                    <a:p>
                      <a:pPr marL="0" marR="0" lvl="0" indent="0" algn="l" defTabSz="914400" rtl="0" eaLnBrk="0" fontAlgn="base" latinLnBrk="0" hangingPunct="0">
                        <a:lnSpc>
                          <a:spcPct val="100000"/>
                        </a:lnSpc>
                        <a:spcBef>
                          <a:spcPct val="20000"/>
                        </a:spcBef>
                        <a:spcAft>
                          <a:spcPct val="0"/>
                        </a:spcAft>
                        <a:buClr>
                          <a:srgbClr val="29B4C6"/>
                        </a:buClr>
                        <a:buSzTx/>
                        <a:buFont typeface="Arial" charset="0"/>
                        <a:buNone/>
                        <a:tabLst/>
                      </a:pPr>
                      <a:r>
                        <a:rPr kumimoji="0" lang="en-US" sz="1800" b="1" i="0" u="none" strike="noStrike" cap="none" normalizeH="0" baseline="0" dirty="0" smtClean="0">
                          <a:ln>
                            <a:noFill/>
                          </a:ln>
                          <a:solidFill>
                            <a:schemeClr val="tx1"/>
                          </a:solidFill>
                          <a:effectLst/>
                          <a:latin typeface="Arial" charset="0"/>
                        </a:rPr>
                        <a:t>99.46</a:t>
                      </a:r>
                    </a:p>
                  </a:txBody>
                  <a:tcPr horzOverflow="overflow">
                    <a:lnL w="38100" cap="flat" cmpd="sng" algn="ctr">
                      <a:solidFill>
                        <a:srgbClr val="CACBAD"/>
                      </a:solidFill>
                      <a:prstDash val="solid"/>
                      <a:round/>
                      <a:headEnd type="none" w="med" len="med"/>
                      <a:tailEnd type="none" w="med" len="med"/>
                    </a:lnL>
                    <a:lnR w="38100" cap="flat" cmpd="sng" algn="ctr">
                      <a:solidFill>
                        <a:srgbClr val="CACBAD"/>
                      </a:solidFill>
                      <a:prstDash val="solid"/>
                      <a:round/>
                      <a:headEnd type="none" w="med" len="med"/>
                      <a:tailEnd type="none" w="med" len="med"/>
                    </a:lnR>
                    <a:lnT w="38100" cap="flat" cmpd="sng" algn="ctr">
                      <a:solidFill>
                        <a:srgbClr val="CACBAD"/>
                      </a:solidFill>
                      <a:prstDash val="solid"/>
                      <a:round/>
                      <a:headEnd type="none" w="med" len="med"/>
                      <a:tailEnd type="none" w="med" len="med"/>
                    </a:lnT>
                    <a:lnB w="38100" cap="flat" cmpd="sng" algn="ctr">
                      <a:solidFill>
                        <a:srgbClr val="CACBAD"/>
                      </a:solidFill>
                      <a:prstDash val="solid"/>
                      <a:round/>
                      <a:headEnd type="none" w="med" len="med"/>
                      <a:tailEnd type="none" w="med" len="med"/>
                    </a:lnB>
                    <a:lnTlToBr>
                      <a:noFill/>
                    </a:lnTlToBr>
                    <a:lnBlToTr>
                      <a:noFill/>
                    </a:lnBlToTr>
                    <a:solidFill>
                      <a:srgbClr val="CFE0E3"/>
                    </a:solidFill>
                  </a:tcPr>
                </a:tc>
              </a:tr>
              <a:tr h="677863">
                <a:tc>
                  <a:txBody>
                    <a:bodyPr/>
                    <a:lstStyle/>
                    <a:p>
                      <a:pPr marL="0" marR="0" lvl="0" indent="0" algn="l" defTabSz="914400" rtl="0" eaLnBrk="0" fontAlgn="base" latinLnBrk="0" hangingPunct="0">
                        <a:lnSpc>
                          <a:spcPct val="100000"/>
                        </a:lnSpc>
                        <a:spcBef>
                          <a:spcPct val="20000"/>
                        </a:spcBef>
                        <a:spcAft>
                          <a:spcPct val="0"/>
                        </a:spcAft>
                        <a:buClr>
                          <a:srgbClr val="29B4C6"/>
                        </a:buClr>
                        <a:buSzTx/>
                        <a:buFont typeface="Arial" charset="0"/>
                        <a:buNone/>
                        <a:tabLst/>
                      </a:pPr>
                      <a:r>
                        <a:rPr kumimoji="0" lang="en-US" sz="1800" b="1" i="0" u="none" strike="noStrike" cap="none" normalizeH="0" baseline="0" dirty="0" smtClean="0">
                          <a:ln>
                            <a:noFill/>
                          </a:ln>
                          <a:solidFill>
                            <a:schemeClr val="tx1"/>
                          </a:solidFill>
                          <a:effectLst/>
                          <a:latin typeface="Arial" charset="0"/>
                        </a:rPr>
                        <a:t>6. Appliance Repairer</a:t>
                      </a:r>
                    </a:p>
                  </a:txBody>
                  <a:tcPr horzOverflow="overflow">
                    <a:lnL w="38100" cap="flat" cmpd="sng" algn="ctr">
                      <a:solidFill>
                        <a:srgbClr val="CACBAD"/>
                      </a:solidFill>
                      <a:prstDash val="solid"/>
                      <a:round/>
                      <a:headEnd type="none" w="med" len="med"/>
                      <a:tailEnd type="none" w="med" len="med"/>
                    </a:lnL>
                    <a:lnR w="38100" cap="flat" cmpd="sng" algn="ctr">
                      <a:solidFill>
                        <a:srgbClr val="CACBAD"/>
                      </a:solidFill>
                      <a:prstDash val="solid"/>
                      <a:round/>
                      <a:headEnd type="none" w="med" len="med"/>
                      <a:tailEnd type="none" w="med" len="med"/>
                    </a:lnR>
                    <a:lnT w="38100" cap="flat" cmpd="sng" algn="ctr">
                      <a:solidFill>
                        <a:srgbClr val="CACBAD"/>
                      </a:solidFill>
                      <a:prstDash val="solid"/>
                      <a:round/>
                      <a:headEnd type="none" w="med" len="med"/>
                      <a:tailEnd type="none" w="med" len="med"/>
                    </a:lnT>
                    <a:lnB w="38100" cap="flat" cmpd="sng" algn="ctr">
                      <a:solidFill>
                        <a:srgbClr val="CACBAD"/>
                      </a:solidFill>
                      <a:prstDash val="solid"/>
                      <a:round/>
                      <a:headEnd type="none" w="med" len="med"/>
                      <a:tailEnd type="none" w="med" len="med"/>
                    </a:lnB>
                    <a:lnTlToBr>
                      <a:noFill/>
                    </a:lnTlToBr>
                    <a:lnBlToTr>
                      <a:noFill/>
                    </a:lnBlToTr>
                    <a:solidFill>
                      <a:srgbClr val="CFE0E3"/>
                    </a:solidFill>
                  </a:tcPr>
                </a:tc>
                <a:tc>
                  <a:txBody>
                    <a:bodyPr/>
                    <a:lstStyle/>
                    <a:p>
                      <a:pPr marL="0" marR="0" lvl="0" indent="0" algn="l" defTabSz="914400" rtl="0" eaLnBrk="0" fontAlgn="base" latinLnBrk="0" hangingPunct="0">
                        <a:lnSpc>
                          <a:spcPct val="100000"/>
                        </a:lnSpc>
                        <a:spcBef>
                          <a:spcPct val="20000"/>
                        </a:spcBef>
                        <a:spcAft>
                          <a:spcPct val="0"/>
                        </a:spcAft>
                        <a:buClr>
                          <a:srgbClr val="29B4C6"/>
                        </a:buClr>
                        <a:buSzTx/>
                        <a:buFont typeface="Arial" charset="0"/>
                        <a:buNone/>
                        <a:tabLst/>
                      </a:pPr>
                      <a:r>
                        <a:rPr kumimoji="0" lang="en-US" sz="1800" b="1" i="0" u="none" strike="noStrike" cap="none" normalizeH="0" baseline="0" dirty="0" smtClean="0">
                          <a:ln>
                            <a:noFill/>
                          </a:ln>
                          <a:solidFill>
                            <a:schemeClr val="tx1"/>
                          </a:solidFill>
                          <a:effectLst/>
                          <a:latin typeface="Arial" charset="0"/>
                        </a:rPr>
                        <a:t>21.12</a:t>
                      </a:r>
                    </a:p>
                  </a:txBody>
                  <a:tcPr horzOverflow="overflow">
                    <a:lnL w="38100" cap="flat" cmpd="sng" algn="ctr">
                      <a:solidFill>
                        <a:srgbClr val="CACBAD"/>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rgbClr val="CACBAD"/>
                      </a:solidFill>
                      <a:prstDash val="solid"/>
                      <a:round/>
                      <a:headEnd type="none" w="med" len="med"/>
                      <a:tailEnd type="none" w="med" len="med"/>
                    </a:lnT>
                    <a:lnB w="38100" cap="flat" cmpd="sng" algn="ctr">
                      <a:solidFill>
                        <a:srgbClr val="CACBAD"/>
                      </a:solidFill>
                      <a:prstDash val="solid"/>
                      <a:round/>
                      <a:headEnd type="none" w="med" len="med"/>
                      <a:tailEnd type="none" w="med" len="med"/>
                    </a:lnB>
                    <a:lnTlToBr>
                      <a:noFill/>
                    </a:lnTlToBr>
                    <a:lnBlToTr>
                      <a:noFill/>
                    </a:lnBlToTr>
                    <a:solidFill>
                      <a:srgbClr val="CFE0E3"/>
                    </a:solidFill>
                  </a:tcPr>
                </a:tc>
                <a:tc>
                  <a:txBody>
                    <a:bodyPr/>
                    <a:lstStyle/>
                    <a:p>
                      <a:pPr marL="0" marR="0" lvl="0" indent="0" algn="l" defTabSz="914400" rtl="0" eaLnBrk="0" fontAlgn="base" latinLnBrk="0" hangingPunct="0">
                        <a:lnSpc>
                          <a:spcPct val="100000"/>
                        </a:lnSpc>
                        <a:spcBef>
                          <a:spcPct val="20000"/>
                        </a:spcBef>
                        <a:spcAft>
                          <a:spcPct val="0"/>
                        </a:spcAft>
                        <a:buClr>
                          <a:srgbClr val="29B4C6"/>
                        </a:buClr>
                        <a:buSzTx/>
                        <a:buFont typeface="Arial" charset="0"/>
                        <a:buNone/>
                        <a:tabLst/>
                      </a:pPr>
                      <a:r>
                        <a:rPr kumimoji="0" lang="en-US" sz="1800" b="1" i="0" u="none" strike="noStrike" cap="none" normalizeH="0" baseline="0" dirty="0" smtClean="0">
                          <a:ln>
                            <a:noFill/>
                          </a:ln>
                          <a:solidFill>
                            <a:schemeClr val="tx1"/>
                          </a:solidFill>
                          <a:effectLst/>
                          <a:latin typeface="Arial" charset="0"/>
                        </a:rPr>
                        <a:t>246. Taxi Driver</a:t>
                      </a:r>
                    </a:p>
                  </a:txBody>
                  <a:tcPr horzOverflow="overflow">
                    <a:lnL w="12700" cap="flat" cmpd="sng" algn="ctr">
                      <a:solidFill>
                        <a:schemeClr val="tx1"/>
                      </a:solidFill>
                      <a:prstDash val="solid"/>
                      <a:round/>
                      <a:headEnd type="none" w="med" len="med"/>
                      <a:tailEnd type="none" w="med" len="med"/>
                    </a:lnL>
                    <a:lnR w="38100" cap="flat" cmpd="sng" algn="ctr">
                      <a:solidFill>
                        <a:srgbClr val="CACBAD"/>
                      </a:solidFill>
                      <a:prstDash val="solid"/>
                      <a:round/>
                      <a:headEnd type="none" w="med" len="med"/>
                      <a:tailEnd type="none" w="med" len="med"/>
                    </a:lnR>
                    <a:lnT w="38100" cap="flat" cmpd="sng" algn="ctr">
                      <a:solidFill>
                        <a:srgbClr val="CACBAD"/>
                      </a:solidFill>
                      <a:prstDash val="solid"/>
                      <a:round/>
                      <a:headEnd type="none" w="med" len="med"/>
                      <a:tailEnd type="none" w="med" len="med"/>
                    </a:lnT>
                    <a:lnB w="38100" cap="flat" cmpd="sng" algn="ctr">
                      <a:solidFill>
                        <a:srgbClr val="CACBAD"/>
                      </a:solidFill>
                      <a:prstDash val="solid"/>
                      <a:round/>
                      <a:headEnd type="none" w="med" len="med"/>
                      <a:tailEnd type="none" w="med" len="med"/>
                    </a:lnB>
                    <a:lnTlToBr>
                      <a:noFill/>
                    </a:lnTlToBr>
                    <a:lnBlToTr>
                      <a:noFill/>
                    </a:lnBlToTr>
                    <a:solidFill>
                      <a:srgbClr val="CFE0E3"/>
                    </a:solidFill>
                  </a:tcPr>
                </a:tc>
                <a:tc>
                  <a:txBody>
                    <a:bodyPr/>
                    <a:lstStyle/>
                    <a:p>
                      <a:pPr marL="0" marR="0" lvl="0" indent="0" algn="l" defTabSz="914400" rtl="0" eaLnBrk="0" fontAlgn="base" latinLnBrk="0" hangingPunct="0">
                        <a:lnSpc>
                          <a:spcPct val="100000"/>
                        </a:lnSpc>
                        <a:spcBef>
                          <a:spcPct val="20000"/>
                        </a:spcBef>
                        <a:spcAft>
                          <a:spcPct val="0"/>
                        </a:spcAft>
                        <a:buClr>
                          <a:srgbClr val="29B4C6"/>
                        </a:buClr>
                        <a:buSzTx/>
                        <a:buFont typeface="Arial" charset="0"/>
                        <a:buNone/>
                        <a:tabLst/>
                      </a:pPr>
                      <a:r>
                        <a:rPr kumimoji="0" lang="en-US" sz="1800" b="1" i="0" u="none" strike="noStrike" cap="none" normalizeH="0" baseline="0" dirty="0" smtClean="0">
                          <a:ln>
                            <a:noFill/>
                          </a:ln>
                          <a:solidFill>
                            <a:schemeClr val="tx1"/>
                          </a:solidFill>
                          <a:effectLst/>
                          <a:latin typeface="Arial" charset="0"/>
                        </a:rPr>
                        <a:t>100.49</a:t>
                      </a:r>
                    </a:p>
                  </a:txBody>
                  <a:tcPr horzOverflow="overflow">
                    <a:lnL w="38100" cap="flat" cmpd="sng" algn="ctr">
                      <a:solidFill>
                        <a:srgbClr val="CACBAD"/>
                      </a:solidFill>
                      <a:prstDash val="solid"/>
                      <a:round/>
                      <a:headEnd type="none" w="med" len="med"/>
                      <a:tailEnd type="none" w="med" len="med"/>
                    </a:lnL>
                    <a:lnR w="38100" cap="flat" cmpd="sng" algn="ctr">
                      <a:solidFill>
                        <a:srgbClr val="CACBAD"/>
                      </a:solidFill>
                      <a:prstDash val="solid"/>
                      <a:round/>
                      <a:headEnd type="none" w="med" len="med"/>
                      <a:tailEnd type="none" w="med" len="med"/>
                    </a:lnR>
                    <a:lnT w="38100" cap="flat" cmpd="sng" algn="ctr">
                      <a:solidFill>
                        <a:srgbClr val="CACBAD"/>
                      </a:solidFill>
                      <a:prstDash val="solid"/>
                      <a:round/>
                      <a:headEnd type="none" w="med" len="med"/>
                      <a:tailEnd type="none" w="med" len="med"/>
                    </a:lnT>
                    <a:lnB w="38100" cap="flat" cmpd="sng" algn="ctr">
                      <a:solidFill>
                        <a:srgbClr val="CACBAD"/>
                      </a:solidFill>
                      <a:prstDash val="solid"/>
                      <a:round/>
                      <a:headEnd type="none" w="med" len="med"/>
                      <a:tailEnd type="none" w="med" len="med"/>
                    </a:lnB>
                    <a:lnTlToBr>
                      <a:noFill/>
                    </a:lnTlToBr>
                    <a:lnBlToTr>
                      <a:noFill/>
                    </a:lnBlToTr>
                    <a:solidFill>
                      <a:srgbClr val="CFE0E3"/>
                    </a:solidFill>
                  </a:tcPr>
                </a:tc>
              </a:tr>
              <a:tr h="660400">
                <a:tc>
                  <a:txBody>
                    <a:bodyPr/>
                    <a:lstStyle/>
                    <a:p>
                      <a:pPr marL="0" marR="0" lvl="0" indent="0" algn="l" defTabSz="914400" rtl="0" eaLnBrk="0" fontAlgn="base" latinLnBrk="0" hangingPunct="0">
                        <a:lnSpc>
                          <a:spcPct val="100000"/>
                        </a:lnSpc>
                        <a:spcBef>
                          <a:spcPct val="20000"/>
                        </a:spcBef>
                        <a:spcAft>
                          <a:spcPct val="0"/>
                        </a:spcAft>
                        <a:buClr>
                          <a:srgbClr val="29B4C6"/>
                        </a:buClr>
                        <a:buSzTx/>
                        <a:buFont typeface="Arial" charset="0"/>
                        <a:buNone/>
                        <a:tabLst/>
                      </a:pPr>
                      <a:r>
                        <a:rPr kumimoji="0" lang="en-US" sz="1800" b="1" i="0" u="none" strike="noStrike" cap="none" normalizeH="0" baseline="0" dirty="0" smtClean="0">
                          <a:ln>
                            <a:noFill/>
                          </a:ln>
                          <a:solidFill>
                            <a:schemeClr val="tx1"/>
                          </a:solidFill>
                          <a:effectLst/>
                          <a:latin typeface="Arial" charset="0"/>
                        </a:rPr>
                        <a:t>8. Librarian</a:t>
                      </a:r>
                    </a:p>
                  </a:txBody>
                  <a:tcPr horzOverflow="overflow">
                    <a:lnL w="38100" cap="flat" cmpd="sng" algn="ctr">
                      <a:solidFill>
                        <a:srgbClr val="CACBAD"/>
                      </a:solidFill>
                      <a:prstDash val="solid"/>
                      <a:round/>
                      <a:headEnd type="none" w="med" len="med"/>
                      <a:tailEnd type="none" w="med" len="med"/>
                    </a:lnL>
                    <a:lnR w="38100" cap="flat" cmpd="sng" algn="ctr">
                      <a:solidFill>
                        <a:srgbClr val="CACBAD"/>
                      </a:solidFill>
                      <a:prstDash val="solid"/>
                      <a:round/>
                      <a:headEnd type="none" w="med" len="med"/>
                      <a:tailEnd type="none" w="med" len="med"/>
                    </a:lnR>
                    <a:lnT w="38100" cap="flat" cmpd="sng" algn="ctr">
                      <a:solidFill>
                        <a:srgbClr val="CACBAD"/>
                      </a:solidFill>
                      <a:prstDash val="solid"/>
                      <a:round/>
                      <a:headEnd type="none" w="med" len="med"/>
                      <a:tailEnd type="none" w="med" len="med"/>
                    </a:lnT>
                    <a:lnB w="38100" cap="flat" cmpd="sng" algn="ctr">
                      <a:solidFill>
                        <a:srgbClr val="CACBAD"/>
                      </a:solidFill>
                      <a:prstDash val="solid"/>
                      <a:round/>
                      <a:headEnd type="none" w="med" len="med"/>
                      <a:tailEnd type="none" w="med" len="med"/>
                    </a:lnB>
                    <a:lnTlToBr>
                      <a:noFill/>
                    </a:lnTlToBr>
                    <a:lnBlToTr>
                      <a:noFill/>
                    </a:lnBlToTr>
                    <a:solidFill>
                      <a:srgbClr val="CFE0E3"/>
                    </a:solidFill>
                  </a:tcPr>
                </a:tc>
                <a:tc>
                  <a:txBody>
                    <a:bodyPr/>
                    <a:lstStyle/>
                    <a:p>
                      <a:pPr marL="0" marR="0" lvl="0" indent="0" algn="l" defTabSz="914400" rtl="0" eaLnBrk="0" fontAlgn="base" latinLnBrk="0" hangingPunct="0">
                        <a:lnSpc>
                          <a:spcPct val="100000"/>
                        </a:lnSpc>
                        <a:spcBef>
                          <a:spcPct val="20000"/>
                        </a:spcBef>
                        <a:spcAft>
                          <a:spcPct val="0"/>
                        </a:spcAft>
                        <a:buClr>
                          <a:srgbClr val="29B4C6"/>
                        </a:buClr>
                        <a:buSzTx/>
                        <a:buFont typeface="Arial" charset="0"/>
                        <a:buNone/>
                        <a:tabLst/>
                      </a:pPr>
                      <a:r>
                        <a:rPr kumimoji="0" lang="en-US" sz="1800" b="1" i="0" u="none" strike="noStrike" cap="none" normalizeH="0" baseline="0" dirty="0" smtClean="0">
                          <a:ln>
                            <a:noFill/>
                          </a:ln>
                          <a:solidFill>
                            <a:schemeClr val="tx1"/>
                          </a:solidFill>
                          <a:effectLst/>
                          <a:latin typeface="Arial" charset="0"/>
                        </a:rPr>
                        <a:t>21.40</a:t>
                      </a:r>
                    </a:p>
                  </a:txBody>
                  <a:tcPr horzOverflow="overflow">
                    <a:lnL w="38100" cap="flat" cmpd="sng" algn="ctr">
                      <a:solidFill>
                        <a:srgbClr val="CACBAD"/>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rgbClr val="CACBAD"/>
                      </a:solidFill>
                      <a:prstDash val="solid"/>
                      <a:round/>
                      <a:headEnd type="none" w="med" len="med"/>
                      <a:tailEnd type="none" w="med" len="med"/>
                    </a:lnT>
                    <a:lnB w="38100" cap="flat" cmpd="sng" algn="ctr">
                      <a:solidFill>
                        <a:srgbClr val="CACBAD"/>
                      </a:solidFill>
                      <a:prstDash val="solid"/>
                      <a:round/>
                      <a:headEnd type="none" w="med" len="med"/>
                      <a:tailEnd type="none" w="med" len="med"/>
                    </a:lnB>
                    <a:lnTlToBr>
                      <a:noFill/>
                    </a:lnTlToBr>
                    <a:lnBlToTr>
                      <a:noFill/>
                    </a:lnBlToTr>
                    <a:solidFill>
                      <a:srgbClr val="CFE0E3"/>
                    </a:solidFill>
                  </a:tcPr>
                </a:tc>
                <a:tc>
                  <a:txBody>
                    <a:bodyPr/>
                    <a:lstStyle/>
                    <a:p>
                      <a:pPr marL="0" marR="0" lvl="0" indent="0" algn="l" defTabSz="914400" rtl="0" eaLnBrk="0" fontAlgn="base" latinLnBrk="0" hangingPunct="0">
                        <a:lnSpc>
                          <a:spcPct val="100000"/>
                        </a:lnSpc>
                        <a:spcBef>
                          <a:spcPct val="20000"/>
                        </a:spcBef>
                        <a:spcAft>
                          <a:spcPct val="0"/>
                        </a:spcAft>
                        <a:buClr>
                          <a:srgbClr val="29B4C6"/>
                        </a:buClr>
                        <a:buSzTx/>
                        <a:buFont typeface="Arial" charset="0"/>
                        <a:buNone/>
                        <a:tabLst/>
                      </a:pPr>
                      <a:r>
                        <a:rPr kumimoji="0" lang="en-US" sz="1800" b="1" i="0" u="none" strike="noStrike" cap="none" normalizeH="0" baseline="0" dirty="0" smtClean="0">
                          <a:ln>
                            <a:noFill/>
                          </a:ln>
                          <a:solidFill>
                            <a:schemeClr val="tx1"/>
                          </a:solidFill>
                          <a:effectLst/>
                          <a:latin typeface="Arial" charset="0"/>
                        </a:rPr>
                        <a:t>248. </a:t>
                      </a:r>
                      <a:r>
                        <a:rPr kumimoji="0" lang="en-US" sz="1600" b="1" i="0" u="none" strike="noStrike" cap="none" normalizeH="0" baseline="0" dirty="0" smtClean="0">
                          <a:ln>
                            <a:noFill/>
                          </a:ln>
                          <a:solidFill>
                            <a:schemeClr val="tx1"/>
                          </a:solidFill>
                          <a:effectLst/>
                          <a:latin typeface="Arial" charset="0"/>
                        </a:rPr>
                        <a:t>Senior corporate exec</a:t>
                      </a:r>
                    </a:p>
                  </a:txBody>
                  <a:tcPr horzOverflow="overflow">
                    <a:lnL w="12700" cap="flat" cmpd="sng" algn="ctr">
                      <a:solidFill>
                        <a:schemeClr val="tx1"/>
                      </a:solidFill>
                      <a:prstDash val="solid"/>
                      <a:round/>
                      <a:headEnd type="none" w="med" len="med"/>
                      <a:tailEnd type="none" w="med" len="med"/>
                    </a:lnL>
                    <a:lnR w="38100" cap="flat" cmpd="sng" algn="ctr">
                      <a:solidFill>
                        <a:srgbClr val="CACBAD"/>
                      </a:solidFill>
                      <a:prstDash val="solid"/>
                      <a:round/>
                      <a:headEnd type="none" w="med" len="med"/>
                      <a:tailEnd type="none" w="med" len="med"/>
                    </a:lnR>
                    <a:lnT w="38100" cap="flat" cmpd="sng" algn="ctr">
                      <a:solidFill>
                        <a:srgbClr val="CACBAD"/>
                      </a:solidFill>
                      <a:prstDash val="solid"/>
                      <a:round/>
                      <a:headEnd type="none" w="med" len="med"/>
                      <a:tailEnd type="none" w="med" len="med"/>
                    </a:lnT>
                    <a:lnB w="38100" cap="flat" cmpd="sng" algn="ctr">
                      <a:solidFill>
                        <a:srgbClr val="CACBAD"/>
                      </a:solidFill>
                      <a:prstDash val="solid"/>
                      <a:round/>
                      <a:headEnd type="none" w="med" len="med"/>
                      <a:tailEnd type="none" w="med" len="med"/>
                    </a:lnB>
                    <a:lnTlToBr>
                      <a:noFill/>
                    </a:lnTlToBr>
                    <a:lnBlToTr>
                      <a:noFill/>
                    </a:lnBlToTr>
                    <a:solidFill>
                      <a:srgbClr val="CFE0E3"/>
                    </a:solidFill>
                  </a:tcPr>
                </a:tc>
                <a:tc>
                  <a:txBody>
                    <a:bodyPr/>
                    <a:lstStyle/>
                    <a:p>
                      <a:pPr marL="0" marR="0" lvl="0" indent="0" algn="l" defTabSz="914400" rtl="0" eaLnBrk="0" fontAlgn="base" latinLnBrk="0" hangingPunct="0">
                        <a:lnSpc>
                          <a:spcPct val="100000"/>
                        </a:lnSpc>
                        <a:spcBef>
                          <a:spcPct val="20000"/>
                        </a:spcBef>
                        <a:spcAft>
                          <a:spcPct val="0"/>
                        </a:spcAft>
                        <a:buClr>
                          <a:srgbClr val="29B4C6"/>
                        </a:buClr>
                        <a:buSzTx/>
                        <a:buFont typeface="Arial" charset="0"/>
                        <a:buNone/>
                        <a:tabLst/>
                      </a:pPr>
                      <a:r>
                        <a:rPr kumimoji="0" lang="en-US" sz="1800" b="1" i="0" u="none" strike="noStrike" cap="none" normalizeH="0" baseline="0" dirty="0" smtClean="0">
                          <a:ln>
                            <a:noFill/>
                          </a:ln>
                          <a:solidFill>
                            <a:schemeClr val="tx1"/>
                          </a:solidFill>
                          <a:effectLst/>
                          <a:latin typeface="Arial" charset="0"/>
                        </a:rPr>
                        <a:t>108.62</a:t>
                      </a:r>
                    </a:p>
                  </a:txBody>
                  <a:tcPr horzOverflow="overflow">
                    <a:lnL w="38100" cap="flat" cmpd="sng" algn="ctr">
                      <a:solidFill>
                        <a:srgbClr val="CACBAD"/>
                      </a:solidFill>
                      <a:prstDash val="solid"/>
                      <a:round/>
                      <a:headEnd type="none" w="med" len="med"/>
                      <a:tailEnd type="none" w="med" len="med"/>
                    </a:lnL>
                    <a:lnR w="38100" cap="flat" cmpd="sng" algn="ctr">
                      <a:solidFill>
                        <a:srgbClr val="CACBAD"/>
                      </a:solidFill>
                      <a:prstDash val="solid"/>
                      <a:round/>
                      <a:headEnd type="none" w="med" len="med"/>
                      <a:tailEnd type="none" w="med" len="med"/>
                    </a:lnR>
                    <a:lnT w="38100" cap="flat" cmpd="sng" algn="ctr">
                      <a:solidFill>
                        <a:srgbClr val="CACBAD"/>
                      </a:solidFill>
                      <a:prstDash val="solid"/>
                      <a:round/>
                      <a:headEnd type="none" w="med" len="med"/>
                      <a:tailEnd type="none" w="med" len="med"/>
                    </a:lnT>
                    <a:lnB w="38100" cap="flat" cmpd="sng" algn="ctr">
                      <a:solidFill>
                        <a:srgbClr val="CACBAD"/>
                      </a:solidFill>
                      <a:prstDash val="solid"/>
                      <a:round/>
                      <a:headEnd type="none" w="med" len="med"/>
                      <a:tailEnd type="none" w="med" len="med"/>
                    </a:lnB>
                    <a:lnTlToBr>
                      <a:noFill/>
                    </a:lnTlToBr>
                    <a:lnBlToTr>
                      <a:noFill/>
                    </a:lnBlToTr>
                    <a:solidFill>
                      <a:srgbClr val="CFE0E3"/>
                    </a:solidFill>
                  </a:tcPr>
                </a:tc>
              </a:tr>
              <a:tr h="676275">
                <a:tc>
                  <a:txBody>
                    <a:bodyPr/>
                    <a:lstStyle/>
                    <a:p>
                      <a:pPr marL="0" marR="0" lvl="0" indent="0" algn="l" defTabSz="914400" rtl="0" eaLnBrk="0" fontAlgn="base" latinLnBrk="0" hangingPunct="0">
                        <a:lnSpc>
                          <a:spcPct val="100000"/>
                        </a:lnSpc>
                        <a:spcBef>
                          <a:spcPct val="20000"/>
                        </a:spcBef>
                        <a:spcAft>
                          <a:spcPct val="0"/>
                        </a:spcAft>
                        <a:buClr>
                          <a:srgbClr val="29B4C6"/>
                        </a:buClr>
                        <a:buSzTx/>
                        <a:buFont typeface="Arial" charset="0"/>
                        <a:buNone/>
                        <a:tabLst/>
                      </a:pPr>
                      <a:r>
                        <a:rPr kumimoji="0" lang="en-US" sz="1800" b="1" i="0" u="none" strike="noStrike" cap="none" normalizeH="0" baseline="0" dirty="0" smtClean="0">
                          <a:ln>
                            <a:noFill/>
                          </a:ln>
                          <a:solidFill>
                            <a:schemeClr val="tx1"/>
                          </a:solidFill>
                          <a:effectLst/>
                          <a:latin typeface="Arial" charset="0"/>
                        </a:rPr>
                        <a:t>10. File clerk</a:t>
                      </a:r>
                    </a:p>
                  </a:txBody>
                  <a:tcPr horzOverflow="overflow">
                    <a:lnL w="38100" cap="flat" cmpd="sng" algn="ctr">
                      <a:solidFill>
                        <a:srgbClr val="CACBAD"/>
                      </a:solidFill>
                      <a:prstDash val="solid"/>
                      <a:round/>
                      <a:headEnd type="none" w="med" len="med"/>
                      <a:tailEnd type="none" w="med" len="med"/>
                    </a:lnL>
                    <a:lnR w="38100" cap="flat" cmpd="sng" algn="ctr">
                      <a:solidFill>
                        <a:srgbClr val="CACBAD"/>
                      </a:solidFill>
                      <a:prstDash val="solid"/>
                      <a:round/>
                      <a:headEnd type="none" w="med" len="med"/>
                      <a:tailEnd type="none" w="med" len="med"/>
                    </a:lnR>
                    <a:lnT w="38100" cap="flat" cmpd="sng" algn="ctr">
                      <a:solidFill>
                        <a:srgbClr val="CACBAD"/>
                      </a:solidFill>
                      <a:prstDash val="solid"/>
                      <a:round/>
                      <a:headEnd type="none" w="med" len="med"/>
                      <a:tailEnd type="none" w="med" len="med"/>
                    </a:lnT>
                    <a:lnB w="38100" cap="flat" cmpd="sng" algn="ctr">
                      <a:solidFill>
                        <a:srgbClr val="CACBAD"/>
                      </a:solidFill>
                      <a:prstDash val="solid"/>
                      <a:round/>
                      <a:headEnd type="none" w="med" len="med"/>
                      <a:tailEnd type="none" w="med" len="med"/>
                    </a:lnB>
                    <a:lnTlToBr>
                      <a:noFill/>
                    </a:lnTlToBr>
                    <a:lnBlToTr>
                      <a:noFill/>
                    </a:lnBlToTr>
                    <a:solidFill>
                      <a:srgbClr val="CFE0E3"/>
                    </a:solidFill>
                  </a:tcPr>
                </a:tc>
                <a:tc>
                  <a:txBody>
                    <a:bodyPr/>
                    <a:lstStyle/>
                    <a:p>
                      <a:pPr marL="0" marR="0" lvl="0" indent="0" algn="l" defTabSz="914400" rtl="0" eaLnBrk="0" fontAlgn="base" latinLnBrk="0" hangingPunct="0">
                        <a:lnSpc>
                          <a:spcPct val="100000"/>
                        </a:lnSpc>
                        <a:spcBef>
                          <a:spcPct val="20000"/>
                        </a:spcBef>
                        <a:spcAft>
                          <a:spcPct val="0"/>
                        </a:spcAft>
                        <a:buClr>
                          <a:srgbClr val="29B4C6"/>
                        </a:buClr>
                        <a:buSzTx/>
                        <a:buFont typeface="Arial" charset="0"/>
                        <a:buNone/>
                        <a:tabLst/>
                      </a:pPr>
                      <a:r>
                        <a:rPr kumimoji="0" lang="en-US" sz="1800" b="1" i="0" u="none" strike="noStrike" cap="none" normalizeH="0" baseline="0" dirty="0" smtClean="0">
                          <a:ln>
                            <a:noFill/>
                          </a:ln>
                          <a:solidFill>
                            <a:schemeClr val="tx1"/>
                          </a:solidFill>
                          <a:effectLst/>
                          <a:latin typeface="Arial" charset="0"/>
                        </a:rPr>
                        <a:t>21.71</a:t>
                      </a:r>
                    </a:p>
                  </a:txBody>
                  <a:tcPr horzOverflow="overflow">
                    <a:lnL w="38100" cap="flat" cmpd="sng" algn="ctr">
                      <a:solidFill>
                        <a:srgbClr val="CACBAD"/>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rgbClr val="CACBAD"/>
                      </a:solidFill>
                      <a:prstDash val="solid"/>
                      <a:round/>
                      <a:headEnd type="none" w="med" len="med"/>
                      <a:tailEnd type="none" w="med" len="med"/>
                    </a:lnT>
                    <a:lnB w="38100" cap="flat" cmpd="sng" algn="ctr">
                      <a:solidFill>
                        <a:srgbClr val="CACBAD"/>
                      </a:solidFill>
                      <a:prstDash val="solid"/>
                      <a:round/>
                      <a:headEnd type="none" w="med" len="med"/>
                      <a:tailEnd type="none" w="med" len="med"/>
                    </a:lnB>
                    <a:lnTlToBr>
                      <a:noFill/>
                    </a:lnTlToBr>
                    <a:lnBlToTr>
                      <a:noFill/>
                    </a:lnBlToTr>
                    <a:solidFill>
                      <a:srgbClr val="CFE0E3"/>
                    </a:solidFill>
                  </a:tcPr>
                </a:tc>
                <a:tc>
                  <a:txBody>
                    <a:bodyPr/>
                    <a:lstStyle/>
                    <a:p>
                      <a:pPr marL="0" marR="0" lvl="0" indent="0" algn="l" defTabSz="914400" rtl="0" eaLnBrk="0" fontAlgn="base" latinLnBrk="0" hangingPunct="0">
                        <a:lnSpc>
                          <a:spcPct val="100000"/>
                        </a:lnSpc>
                        <a:spcBef>
                          <a:spcPct val="20000"/>
                        </a:spcBef>
                        <a:spcAft>
                          <a:spcPct val="0"/>
                        </a:spcAft>
                        <a:buClr>
                          <a:srgbClr val="29B4C6"/>
                        </a:buClr>
                        <a:buSzTx/>
                        <a:buFont typeface="Arial" charset="0"/>
                        <a:buNone/>
                        <a:tabLst/>
                      </a:pPr>
                      <a:r>
                        <a:rPr kumimoji="0" lang="en-US" sz="1800" b="1" i="0" u="none" strike="noStrike" cap="none" normalizeH="0" baseline="0" dirty="0" smtClean="0">
                          <a:ln>
                            <a:noFill/>
                          </a:ln>
                          <a:solidFill>
                            <a:schemeClr val="tx1"/>
                          </a:solidFill>
                          <a:effectLst/>
                          <a:latin typeface="Arial" charset="0"/>
                        </a:rPr>
                        <a:t>249. Firefighter</a:t>
                      </a:r>
                    </a:p>
                  </a:txBody>
                  <a:tcPr horzOverflow="overflow">
                    <a:lnL w="12700" cap="flat" cmpd="sng" algn="ctr">
                      <a:solidFill>
                        <a:schemeClr val="tx1"/>
                      </a:solidFill>
                      <a:prstDash val="solid"/>
                      <a:round/>
                      <a:headEnd type="none" w="med" len="med"/>
                      <a:tailEnd type="none" w="med" len="med"/>
                    </a:lnL>
                    <a:lnR w="38100" cap="flat" cmpd="sng" algn="ctr">
                      <a:solidFill>
                        <a:srgbClr val="CACBAD"/>
                      </a:solidFill>
                      <a:prstDash val="solid"/>
                      <a:round/>
                      <a:headEnd type="none" w="med" len="med"/>
                      <a:tailEnd type="none" w="med" len="med"/>
                    </a:lnR>
                    <a:lnT w="38100" cap="flat" cmpd="sng" algn="ctr">
                      <a:solidFill>
                        <a:srgbClr val="CACBAD"/>
                      </a:solidFill>
                      <a:prstDash val="solid"/>
                      <a:round/>
                      <a:headEnd type="none" w="med" len="med"/>
                      <a:tailEnd type="none" w="med" len="med"/>
                    </a:lnT>
                    <a:lnB w="38100" cap="flat" cmpd="sng" algn="ctr">
                      <a:solidFill>
                        <a:srgbClr val="CACBAD"/>
                      </a:solidFill>
                      <a:prstDash val="solid"/>
                      <a:round/>
                      <a:headEnd type="none" w="med" len="med"/>
                      <a:tailEnd type="none" w="med" len="med"/>
                    </a:lnB>
                    <a:lnTlToBr>
                      <a:noFill/>
                    </a:lnTlToBr>
                    <a:lnBlToTr>
                      <a:noFill/>
                    </a:lnBlToTr>
                    <a:solidFill>
                      <a:srgbClr val="CFE0E3"/>
                    </a:solidFill>
                  </a:tcPr>
                </a:tc>
                <a:tc>
                  <a:txBody>
                    <a:bodyPr/>
                    <a:lstStyle/>
                    <a:p>
                      <a:pPr marL="0" marR="0" lvl="0" indent="0" algn="l" defTabSz="914400" rtl="0" eaLnBrk="0" fontAlgn="base" latinLnBrk="0" hangingPunct="0">
                        <a:lnSpc>
                          <a:spcPct val="100000"/>
                        </a:lnSpc>
                        <a:spcBef>
                          <a:spcPct val="20000"/>
                        </a:spcBef>
                        <a:spcAft>
                          <a:spcPct val="0"/>
                        </a:spcAft>
                        <a:buClr>
                          <a:srgbClr val="29B4C6"/>
                        </a:buClr>
                        <a:buSzTx/>
                        <a:buFont typeface="Arial" charset="0"/>
                        <a:buNone/>
                        <a:tabLst/>
                      </a:pPr>
                      <a:r>
                        <a:rPr kumimoji="0" lang="en-US" sz="1800" b="1" i="0" u="none" strike="noStrike" cap="none" normalizeH="0" baseline="0" dirty="0" smtClean="0">
                          <a:ln>
                            <a:noFill/>
                          </a:ln>
                          <a:solidFill>
                            <a:schemeClr val="tx1"/>
                          </a:solidFill>
                          <a:effectLst/>
                          <a:latin typeface="Arial" charset="0"/>
                        </a:rPr>
                        <a:t>110.93</a:t>
                      </a:r>
                    </a:p>
                  </a:txBody>
                  <a:tcPr horzOverflow="overflow">
                    <a:lnL w="38100" cap="flat" cmpd="sng" algn="ctr">
                      <a:solidFill>
                        <a:srgbClr val="CACBAD"/>
                      </a:solidFill>
                      <a:prstDash val="solid"/>
                      <a:round/>
                      <a:headEnd type="none" w="med" len="med"/>
                      <a:tailEnd type="none" w="med" len="med"/>
                    </a:lnL>
                    <a:lnR w="38100" cap="flat" cmpd="sng" algn="ctr">
                      <a:solidFill>
                        <a:srgbClr val="CACBAD"/>
                      </a:solidFill>
                      <a:prstDash val="solid"/>
                      <a:round/>
                      <a:headEnd type="none" w="med" len="med"/>
                      <a:tailEnd type="none" w="med" len="med"/>
                    </a:lnR>
                    <a:lnT w="38100" cap="flat" cmpd="sng" algn="ctr">
                      <a:solidFill>
                        <a:srgbClr val="CACBAD"/>
                      </a:solidFill>
                      <a:prstDash val="solid"/>
                      <a:round/>
                      <a:headEnd type="none" w="med" len="med"/>
                      <a:tailEnd type="none" w="med" len="med"/>
                    </a:lnT>
                    <a:lnB w="38100" cap="flat" cmpd="sng" algn="ctr">
                      <a:solidFill>
                        <a:srgbClr val="CACBAD"/>
                      </a:solidFill>
                      <a:prstDash val="solid"/>
                      <a:round/>
                      <a:headEnd type="none" w="med" len="med"/>
                      <a:tailEnd type="none" w="med" len="med"/>
                    </a:lnB>
                    <a:lnTlToBr>
                      <a:noFill/>
                    </a:lnTlToBr>
                    <a:lnBlToTr>
                      <a:noFill/>
                    </a:lnBlToTr>
                    <a:solidFill>
                      <a:srgbClr val="CFE0E3"/>
                    </a:solidFill>
                  </a:tcPr>
                </a:tc>
              </a:tr>
              <a:tr h="677863">
                <a:tc>
                  <a:txBody>
                    <a:bodyPr/>
                    <a:lstStyle/>
                    <a:p>
                      <a:pPr marL="0" marR="0" lvl="0" indent="0" algn="l" defTabSz="914400" rtl="0" eaLnBrk="0" fontAlgn="base" latinLnBrk="0" hangingPunct="0">
                        <a:lnSpc>
                          <a:spcPct val="100000"/>
                        </a:lnSpc>
                        <a:spcBef>
                          <a:spcPct val="20000"/>
                        </a:spcBef>
                        <a:spcAft>
                          <a:spcPct val="0"/>
                        </a:spcAft>
                        <a:buClr>
                          <a:srgbClr val="29B4C6"/>
                        </a:buClr>
                        <a:buSzTx/>
                        <a:buFont typeface="Arial" charset="0"/>
                        <a:buNone/>
                        <a:tabLst/>
                      </a:pPr>
                      <a:r>
                        <a:rPr kumimoji="0" lang="en-US" sz="1800" b="1" i="0" u="none" strike="noStrike" cap="none" normalizeH="0" baseline="0" dirty="0" smtClean="0">
                          <a:ln>
                            <a:noFill/>
                          </a:ln>
                          <a:solidFill>
                            <a:schemeClr val="tx1"/>
                          </a:solidFill>
                          <a:effectLst/>
                          <a:latin typeface="Arial" charset="0"/>
                        </a:rPr>
                        <a:t>11. Piano tuner</a:t>
                      </a:r>
                    </a:p>
                  </a:txBody>
                  <a:tcPr horzOverflow="overflow">
                    <a:lnL w="38100" cap="flat" cmpd="sng" algn="ctr">
                      <a:solidFill>
                        <a:srgbClr val="CACBAD"/>
                      </a:solidFill>
                      <a:prstDash val="solid"/>
                      <a:round/>
                      <a:headEnd type="none" w="med" len="med"/>
                      <a:tailEnd type="none" w="med" len="med"/>
                    </a:lnL>
                    <a:lnR w="38100" cap="flat" cmpd="sng" algn="ctr">
                      <a:solidFill>
                        <a:srgbClr val="CACBAD"/>
                      </a:solidFill>
                      <a:prstDash val="solid"/>
                      <a:round/>
                      <a:headEnd type="none" w="med" len="med"/>
                      <a:tailEnd type="none" w="med" len="med"/>
                    </a:lnR>
                    <a:lnT w="38100" cap="flat" cmpd="sng" algn="ctr">
                      <a:solidFill>
                        <a:srgbClr val="CACBAD"/>
                      </a:solidFill>
                      <a:prstDash val="solid"/>
                      <a:round/>
                      <a:headEnd type="none" w="med" len="med"/>
                      <a:tailEnd type="none" w="med" len="med"/>
                    </a:lnT>
                    <a:lnB w="38100" cap="flat" cmpd="sng" algn="ctr">
                      <a:solidFill>
                        <a:srgbClr val="CACBAD"/>
                      </a:solidFill>
                      <a:prstDash val="solid"/>
                      <a:round/>
                      <a:headEnd type="none" w="med" len="med"/>
                      <a:tailEnd type="none" w="med" len="med"/>
                    </a:lnB>
                    <a:lnTlToBr>
                      <a:noFill/>
                    </a:lnTlToBr>
                    <a:lnBlToTr>
                      <a:noFill/>
                    </a:lnBlToTr>
                    <a:solidFill>
                      <a:srgbClr val="CFE0E3"/>
                    </a:solidFill>
                  </a:tcPr>
                </a:tc>
                <a:tc>
                  <a:txBody>
                    <a:bodyPr/>
                    <a:lstStyle/>
                    <a:p>
                      <a:pPr marL="0" marR="0" lvl="0" indent="0" algn="l" defTabSz="914400" rtl="0" eaLnBrk="0" fontAlgn="base" latinLnBrk="0" hangingPunct="0">
                        <a:lnSpc>
                          <a:spcPct val="100000"/>
                        </a:lnSpc>
                        <a:spcBef>
                          <a:spcPct val="20000"/>
                        </a:spcBef>
                        <a:spcAft>
                          <a:spcPct val="0"/>
                        </a:spcAft>
                        <a:buClr>
                          <a:srgbClr val="29B4C6"/>
                        </a:buClr>
                        <a:buSzTx/>
                        <a:buFont typeface="Arial" charset="0"/>
                        <a:buNone/>
                        <a:tabLst/>
                      </a:pPr>
                      <a:r>
                        <a:rPr kumimoji="0" lang="en-US" sz="1800" b="1" i="0" u="none" strike="noStrike" cap="none" normalizeH="0" baseline="0" dirty="0" smtClean="0">
                          <a:ln>
                            <a:noFill/>
                          </a:ln>
                          <a:solidFill>
                            <a:schemeClr val="tx1"/>
                          </a:solidFill>
                          <a:effectLst/>
                          <a:latin typeface="Arial" charset="0"/>
                        </a:rPr>
                        <a:t>22.29</a:t>
                      </a:r>
                    </a:p>
                  </a:txBody>
                  <a:tcPr horzOverflow="overflow">
                    <a:lnL w="38100" cap="flat" cmpd="sng" algn="ctr">
                      <a:solidFill>
                        <a:srgbClr val="CACBAD"/>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rgbClr val="CACBAD"/>
                      </a:solidFill>
                      <a:prstDash val="solid"/>
                      <a:round/>
                      <a:headEnd type="none" w="med" len="med"/>
                      <a:tailEnd type="none" w="med" len="med"/>
                    </a:lnT>
                    <a:lnB w="38100" cap="flat" cmpd="sng" algn="ctr">
                      <a:solidFill>
                        <a:srgbClr val="CACBAD"/>
                      </a:solidFill>
                      <a:prstDash val="solid"/>
                      <a:round/>
                      <a:headEnd type="none" w="med" len="med"/>
                      <a:tailEnd type="none" w="med" len="med"/>
                    </a:lnB>
                    <a:lnTlToBr>
                      <a:noFill/>
                    </a:lnTlToBr>
                    <a:lnBlToTr>
                      <a:noFill/>
                    </a:lnBlToTr>
                    <a:solidFill>
                      <a:srgbClr val="CFE0E3"/>
                    </a:solidFill>
                  </a:tcPr>
                </a:tc>
                <a:tc>
                  <a:txBody>
                    <a:bodyPr/>
                    <a:lstStyle/>
                    <a:p>
                      <a:pPr marL="0" marR="0" lvl="0" indent="0" algn="l" defTabSz="914400" rtl="0" eaLnBrk="0" fontAlgn="base" latinLnBrk="0" hangingPunct="0">
                        <a:lnSpc>
                          <a:spcPct val="100000"/>
                        </a:lnSpc>
                        <a:spcBef>
                          <a:spcPct val="20000"/>
                        </a:spcBef>
                        <a:spcAft>
                          <a:spcPct val="0"/>
                        </a:spcAft>
                        <a:buClr>
                          <a:srgbClr val="29B4C6"/>
                        </a:buClr>
                        <a:buSzTx/>
                        <a:buFont typeface="Arial" charset="0"/>
                        <a:buNone/>
                        <a:tabLst/>
                      </a:pPr>
                      <a:r>
                        <a:rPr kumimoji="0" lang="en-US" sz="1800" b="1" i="0" u="none" strike="noStrike" cap="none" normalizeH="0" baseline="0" dirty="0" smtClean="0">
                          <a:ln>
                            <a:noFill/>
                          </a:ln>
                          <a:solidFill>
                            <a:schemeClr val="tx1"/>
                          </a:solidFill>
                          <a:effectLst/>
                          <a:latin typeface="Arial" charset="0"/>
                        </a:rPr>
                        <a:t>250. U.S. President</a:t>
                      </a:r>
                    </a:p>
                  </a:txBody>
                  <a:tcPr horzOverflow="overflow">
                    <a:lnL w="12700" cap="flat" cmpd="sng" algn="ctr">
                      <a:solidFill>
                        <a:schemeClr val="tx1"/>
                      </a:solidFill>
                      <a:prstDash val="solid"/>
                      <a:round/>
                      <a:headEnd type="none" w="med" len="med"/>
                      <a:tailEnd type="none" w="med" len="med"/>
                    </a:lnL>
                    <a:lnR w="38100" cap="flat" cmpd="sng" algn="ctr">
                      <a:solidFill>
                        <a:srgbClr val="CACBAD"/>
                      </a:solidFill>
                      <a:prstDash val="solid"/>
                      <a:round/>
                      <a:headEnd type="none" w="med" len="med"/>
                      <a:tailEnd type="none" w="med" len="med"/>
                    </a:lnR>
                    <a:lnT w="38100" cap="flat" cmpd="sng" algn="ctr">
                      <a:solidFill>
                        <a:srgbClr val="CACBAD"/>
                      </a:solidFill>
                      <a:prstDash val="solid"/>
                      <a:round/>
                      <a:headEnd type="none" w="med" len="med"/>
                      <a:tailEnd type="none" w="med" len="med"/>
                    </a:lnT>
                    <a:lnB w="38100" cap="flat" cmpd="sng" algn="ctr">
                      <a:solidFill>
                        <a:srgbClr val="CACBAD"/>
                      </a:solidFill>
                      <a:prstDash val="solid"/>
                      <a:round/>
                      <a:headEnd type="none" w="med" len="med"/>
                      <a:tailEnd type="none" w="med" len="med"/>
                    </a:lnB>
                    <a:lnTlToBr>
                      <a:noFill/>
                    </a:lnTlToBr>
                    <a:lnBlToTr>
                      <a:noFill/>
                    </a:lnBlToTr>
                    <a:solidFill>
                      <a:srgbClr val="CFE0E3"/>
                    </a:solidFill>
                  </a:tcPr>
                </a:tc>
                <a:tc>
                  <a:txBody>
                    <a:bodyPr/>
                    <a:lstStyle/>
                    <a:p>
                      <a:pPr marL="0" marR="0" lvl="0" indent="0" algn="l" defTabSz="914400" rtl="0" eaLnBrk="0" fontAlgn="base" latinLnBrk="0" hangingPunct="0">
                        <a:lnSpc>
                          <a:spcPct val="100000"/>
                        </a:lnSpc>
                        <a:spcBef>
                          <a:spcPct val="20000"/>
                        </a:spcBef>
                        <a:spcAft>
                          <a:spcPct val="0"/>
                        </a:spcAft>
                        <a:buClr>
                          <a:srgbClr val="29B4C6"/>
                        </a:buClr>
                        <a:buSzTx/>
                        <a:buFont typeface="Arial" charset="0"/>
                        <a:buNone/>
                        <a:tabLst/>
                      </a:pPr>
                      <a:r>
                        <a:rPr kumimoji="0" lang="en-US" sz="1800" b="1" i="0" u="none" strike="noStrike" cap="none" normalizeH="0" baseline="0" dirty="0" smtClean="0">
                          <a:ln>
                            <a:noFill/>
                          </a:ln>
                          <a:solidFill>
                            <a:schemeClr val="tx1"/>
                          </a:solidFill>
                          <a:effectLst/>
                          <a:latin typeface="Arial" charset="0"/>
                        </a:rPr>
                        <a:t>176.55</a:t>
                      </a:r>
                    </a:p>
                  </a:txBody>
                  <a:tcPr horzOverflow="overflow">
                    <a:lnL w="38100" cap="flat" cmpd="sng" algn="ctr">
                      <a:solidFill>
                        <a:srgbClr val="CACBAD"/>
                      </a:solidFill>
                      <a:prstDash val="solid"/>
                      <a:round/>
                      <a:headEnd type="none" w="med" len="med"/>
                      <a:tailEnd type="none" w="med" len="med"/>
                    </a:lnL>
                    <a:lnR w="38100" cap="flat" cmpd="sng" algn="ctr">
                      <a:solidFill>
                        <a:srgbClr val="CACBAD"/>
                      </a:solidFill>
                      <a:prstDash val="solid"/>
                      <a:round/>
                      <a:headEnd type="none" w="med" len="med"/>
                      <a:tailEnd type="none" w="med" len="med"/>
                    </a:lnR>
                    <a:lnT w="38100" cap="flat" cmpd="sng" algn="ctr">
                      <a:solidFill>
                        <a:srgbClr val="CACBAD"/>
                      </a:solidFill>
                      <a:prstDash val="solid"/>
                      <a:round/>
                      <a:headEnd type="none" w="med" len="med"/>
                      <a:tailEnd type="none" w="med" len="med"/>
                    </a:lnT>
                    <a:lnB w="38100" cap="flat" cmpd="sng" algn="ctr">
                      <a:solidFill>
                        <a:srgbClr val="CACBAD"/>
                      </a:solidFill>
                      <a:prstDash val="solid"/>
                      <a:round/>
                      <a:headEnd type="none" w="med" len="med"/>
                      <a:tailEnd type="none" w="med" len="med"/>
                    </a:lnB>
                    <a:lnTlToBr>
                      <a:noFill/>
                    </a:lnTlToBr>
                    <a:lnBlToTr>
                      <a:noFill/>
                    </a:lnBlToTr>
                    <a:solidFill>
                      <a:srgbClr val="CFE0E3"/>
                    </a:solidFill>
                  </a:tcPr>
                </a:tc>
              </a:tr>
            </a:tbl>
          </a:graphicData>
        </a:graphic>
      </p:graphicFrame>
      <p:sp>
        <p:nvSpPr>
          <p:cNvPr id="5160" name="Text Box 75"/>
          <p:cNvSpPr txBox="1">
            <a:spLocks noChangeArrowheads="1"/>
          </p:cNvSpPr>
          <p:nvPr/>
        </p:nvSpPr>
        <p:spPr bwMode="auto">
          <a:xfrm>
            <a:off x="288925" y="1279525"/>
            <a:ext cx="27320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b="1">
                <a:solidFill>
                  <a:schemeClr val="bg1"/>
                </a:solidFill>
              </a:rPr>
              <a:t>Adapted from Table 4-1</a:t>
            </a:r>
          </a:p>
        </p:txBody>
      </p:sp>
      <p:sp>
        <p:nvSpPr>
          <p:cNvPr id="46" name="Rectangle 45"/>
          <p:cNvSpPr/>
          <p:nvPr/>
        </p:nvSpPr>
        <p:spPr>
          <a:xfrm>
            <a:off x="609600" y="2606675"/>
            <a:ext cx="7924800" cy="4114800"/>
          </a:xfrm>
          <a:prstGeom prst="rect">
            <a:avLst/>
          </a:prstGeom>
          <a:noFill/>
          <a:ln w="76200">
            <a:solidFill>
              <a:srgbClr val="AE9C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164" name="Rectangle 44"/>
          <p:cNvSpPr>
            <a:spLocks noChangeArrowheads="1"/>
          </p:cNvSpPr>
          <p:nvPr/>
        </p:nvSpPr>
        <p:spPr bwMode="auto">
          <a:xfrm>
            <a:off x="6781800" y="6477000"/>
            <a:ext cx="2133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a:r>
              <a:rPr lang="en-US" sz="1000" b="1">
                <a:ea typeface="ＭＳ Ｐゴシック" pitchFamily="23" charset="-128"/>
              </a:rPr>
              <a:t>4-</a:t>
            </a:r>
            <a:fld id="{1BDBE6D4-9FCD-44F6-838A-9258BA730D93}" type="slidenum">
              <a:rPr lang="en-US" sz="1000" b="1">
                <a:ea typeface="ＭＳ Ｐゴシック" pitchFamily="23" charset="-128"/>
              </a:rPr>
              <a:pPr algn="r"/>
              <a:t>10</a:t>
            </a:fld>
            <a:endParaRPr lang="en-US" sz="1000" b="1">
              <a:ea typeface="ＭＳ Ｐゴシック" pitchFamily="23" charset="-128"/>
            </a:endParaRPr>
          </a:p>
        </p:txBody>
      </p:sp>
    </p:spTree>
    <p:extLst>
      <p:ext uri="{BB962C8B-B14F-4D97-AF65-F5344CB8AC3E}">
        <p14:creationId xmlns:p14="http://schemas.microsoft.com/office/powerpoint/2010/main" val="783792727"/>
      </p:ext>
    </p:extLst>
  </p:cSld>
  <p:clrMapOvr>
    <a:masterClrMapping/>
  </p:clrMapOvr>
  <p:transition spd="med">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smtClean="0"/>
              <a:t>Discussion Questions</a:t>
            </a:r>
          </a:p>
        </p:txBody>
      </p:sp>
      <p:sp>
        <p:nvSpPr>
          <p:cNvPr id="6147" name="Rectangle 3"/>
          <p:cNvSpPr>
            <a:spLocks noGrp="1" noChangeArrowheads="1"/>
          </p:cNvSpPr>
          <p:nvPr>
            <p:ph type="body" idx="1"/>
          </p:nvPr>
        </p:nvSpPr>
        <p:spPr/>
        <p:txBody>
          <a:bodyPr>
            <a:normAutofit lnSpcReduction="10000"/>
          </a:bodyPr>
          <a:lstStyle/>
          <a:p>
            <a:r>
              <a:rPr lang="en-US" smtClean="0"/>
              <a:t>Should the most stressful jobs also be paid the most?  Why do you think this isn’t the case?</a:t>
            </a:r>
          </a:p>
          <a:p>
            <a:endParaRPr lang="en-US" smtClean="0"/>
          </a:p>
          <a:p>
            <a:r>
              <a:rPr lang="en-US" smtClean="0"/>
              <a:t>How does the job you currently occupy rank on the stress scale?  What aspects of that job are the most stressful?</a:t>
            </a:r>
          </a:p>
        </p:txBody>
      </p:sp>
      <p:sp>
        <p:nvSpPr>
          <p:cNvPr id="6150" name="Rectangle 6"/>
          <p:cNvSpPr>
            <a:spLocks noChangeArrowheads="1"/>
          </p:cNvSpPr>
          <p:nvPr/>
        </p:nvSpPr>
        <p:spPr bwMode="auto">
          <a:xfrm>
            <a:off x="6781800" y="6477000"/>
            <a:ext cx="2133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r"/>
            <a:r>
              <a:rPr lang="en-US" sz="1000" b="1">
                <a:ea typeface="ＭＳ Ｐゴシック" pitchFamily="23" charset="-128"/>
              </a:rPr>
              <a:t>4-</a:t>
            </a:r>
            <a:fld id="{31205BA5-1499-4AEE-88E3-8DBA005C3B38}" type="slidenum">
              <a:rPr lang="en-US" sz="1000" b="1">
                <a:ea typeface="ＭＳ Ｐゴシック" pitchFamily="23" charset="-128"/>
              </a:rPr>
              <a:pPr algn="r"/>
              <a:t>11</a:t>
            </a:fld>
            <a:endParaRPr lang="en-US" sz="1000" b="1">
              <a:ea typeface="ＭＳ Ｐゴシック" pitchFamily="23" charset="-128"/>
            </a:endParaRPr>
          </a:p>
        </p:txBody>
      </p:sp>
    </p:spTree>
    <p:extLst>
      <p:ext uri="{BB962C8B-B14F-4D97-AF65-F5344CB8AC3E}">
        <p14:creationId xmlns:p14="http://schemas.microsoft.com/office/powerpoint/2010/main" val="392630023"/>
      </p:ext>
    </p:extLst>
  </p:cSld>
  <p:clrMapOvr>
    <a:masterClrMapping/>
  </p:clrMapOvr>
  <p:transition spd="med">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3"/>
          </p:nvPr>
        </p:nvSpPr>
        <p:spPr/>
        <p:txBody>
          <a:bodyPr/>
          <a:lstStyle/>
          <a:p>
            <a:r>
              <a:rPr lang="en-US" dirty="0"/>
              <a:t>Stress in the Workplace</a:t>
            </a:r>
          </a:p>
          <a:p>
            <a:pPr lvl="0"/>
            <a:endParaRPr lang="en-US" dirty="0"/>
          </a:p>
        </p:txBody>
      </p:sp>
      <p:sp>
        <p:nvSpPr>
          <p:cNvPr id="2" name="Title 1"/>
          <p:cNvSpPr>
            <a:spLocks noGrp="1"/>
          </p:cNvSpPr>
          <p:nvPr>
            <p:ph type="title"/>
          </p:nvPr>
        </p:nvSpPr>
        <p:spPr/>
        <p:txBody>
          <a:bodyPr/>
          <a:lstStyle/>
          <a:p>
            <a:r>
              <a:rPr lang="en-US" smtClean="0"/>
              <a:t>Stressors</a:t>
            </a:r>
            <a:endParaRPr lang="en-US" dirty="0" smtClean="0"/>
          </a:p>
        </p:txBody>
      </p:sp>
      <p:sp>
        <p:nvSpPr>
          <p:cNvPr id="5" name="Content Placeholder 4"/>
          <p:cNvSpPr>
            <a:spLocks noGrp="1"/>
          </p:cNvSpPr>
          <p:nvPr>
            <p:ph type="body" idx="1"/>
          </p:nvPr>
        </p:nvSpPr>
        <p:spPr/>
        <p:txBody>
          <a:bodyPr/>
          <a:lstStyle/>
          <a:p>
            <a:pPr marL="0" indent="0">
              <a:buNone/>
            </a:pPr>
            <a:r>
              <a:rPr lang="en-US" b="1" dirty="0" smtClean="0"/>
              <a:t>Stressors </a:t>
            </a:r>
            <a:r>
              <a:rPr lang="en-US" dirty="0" smtClean="0"/>
              <a:t>are environmental stimuli that place demands on individuals. There are two main types: </a:t>
            </a:r>
          </a:p>
          <a:p>
            <a:pPr lvl="0"/>
            <a:r>
              <a:rPr lang="en-US" b="1" dirty="0" smtClean="0"/>
              <a:t>Challenge stressors </a:t>
            </a:r>
          </a:p>
          <a:p>
            <a:pPr lvl="0"/>
            <a:r>
              <a:rPr lang="en-US" b="1" dirty="0" smtClean="0"/>
              <a:t>Hindrance stressors </a:t>
            </a:r>
          </a:p>
          <a:p>
            <a:endParaRPr lang="en-US" dirty="0"/>
          </a:p>
        </p:txBody>
      </p:sp>
      <p:sp>
        <p:nvSpPr>
          <p:cNvPr id="6" name="Slide Number Placeholder 5"/>
          <p:cNvSpPr>
            <a:spLocks noGrp="1"/>
          </p:cNvSpPr>
          <p:nvPr>
            <p:ph type="sldNum" sz="quarter" idx="12"/>
          </p:nvPr>
        </p:nvSpPr>
        <p:spPr/>
        <p:txBody>
          <a:bodyPr/>
          <a:lstStyle/>
          <a:p>
            <a:fld id="{32DF43ED-DD29-4B2E-A666-F2A48EC56F02}" type="slidenum">
              <a:rPr lang="en-US" smtClean="0"/>
              <a:pPr/>
              <a:t>12</a:t>
            </a:fld>
            <a:endParaRPr lang="en-US"/>
          </a:p>
        </p:txBody>
      </p:sp>
    </p:spTree>
    <p:extLst>
      <p:ext uri="{BB962C8B-B14F-4D97-AF65-F5344CB8AC3E}">
        <p14:creationId xmlns:p14="http://schemas.microsoft.com/office/powerpoint/2010/main" val="36205854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263470"/>
            <a:ext cx="7948613" cy="38325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Content Placeholder 9"/>
          <p:cNvSpPr>
            <a:spLocks noGrp="1"/>
          </p:cNvSpPr>
          <p:nvPr>
            <p:ph idx="13"/>
          </p:nvPr>
        </p:nvSpPr>
        <p:spPr/>
        <p:txBody>
          <a:bodyPr/>
          <a:lstStyle/>
          <a:p>
            <a:r>
              <a:rPr lang="en-US" dirty="0" smtClean="0"/>
              <a:t>Stress-related Outcomes and Wellness</a:t>
            </a:r>
            <a:endParaRPr lang="en-US" dirty="0"/>
          </a:p>
        </p:txBody>
      </p:sp>
      <p:sp>
        <p:nvSpPr>
          <p:cNvPr id="2" name="Title 1"/>
          <p:cNvSpPr>
            <a:spLocks noGrp="1"/>
          </p:cNvSpPr>
          <p:nvPr>
            <p:ph type="title"/>
          </p:nvPr>
        </p:nvSpPr>
        <p:spPr/>
        <p:txBody>
          <a:bodyPr>
            <a:normAutofit/>
          </a:bodyPr>
          <a:lstStyle/>
          <a:p>
            <a:r>
              <a:rPr lang="en-US" sz="4000" dirty="0">
                <a:solidFill>
                  <a:srgbClr val="E46C0A"/>
                </a:solidFill>
              </a:rPr>
              <a:t>Figure 3.4: Managing </a:t>
            </a:r>
            <a:r>
              <a:rPr lang="en-US" sz="4000" dirty="0" smtClean="0">
                <a:solidFill>
                  <a:srgbClr val="E46C0A"/>
                </a:solidFill>
              </a:rPr>
              <a:t>Stress</a:t>
            </a:r>
            <a:endParaRPr lang="en-US" sz="4000" dirty="0"/>
          </a:p>
        </p:txBody>
      </p:sp>
      <p:sp>
        <p:nvSpPr>
          <p:cNvPr id="5" name="Slide Number Placeholder 4"/>
          <p:cNvSpPr>
            <a:spLocks noGrp="1"/>
          </p:cNvSpPr>
          <p:nvPr>
            <p:ph type="sldNum" sz="quarter" idx="12"/>
          </p:nvPr>
        </p:nvSpPr>
        <p:spPr/>
        <p:txBody>
          <a:bodyPr/>
          <a:lstStyle/>
          <a:p>
            <a:fld id="{32DF43ED-DD29-4B2E-A666-F2A48EC56F02}" type="slidenum">
              <a:rPr lang="en-US" smtClean="0"/>
              <a:t>13</a:t>
            </a:fld>
            <a:endParaRPr lang="en-US"/>
          </a:p>
        </p:txBody>
      </p:sp>
    </p:spTree>
    <p:extLst>
      <p:ext uri="{BB962C8B-B14F-4D97-AF65-F5344CB8AC3E}">
        <p14:creationId xmlns:p14="http://schemas.microsoft.com/office/powerpoint/2010/main" val="16670644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4"/>
          <p:cNvSpPr>
            <a:spLocks noGrp="1" noChangeArrowheads="1"/>
          </p:cNvSpPr>
          <p:nvPr>
            <p:ph type="title"/>
          </p:nvPr>
        </p:nvSpPr>
        <p:spPr>
          <a:xfrm>
            <a:off x="457200" y="625475"/>
            <a:ext cx="8229600" cy="1143000"/>
          </a:xfrm>
        </p:spPr>
        <p:txBody>
          <a:bodyPr/>
          <a:lstStyle/>
          <a:p>
            <a:r>
              <a:rPr lang="en-US" dirty="0" smtClean="0">
                <a:ea typeface="ＭＳ Ｐゴシック"/>
                <a:cs typeface="ＭＳ Ｐゴシック"/>
              </a:rPr>
              <a:t>Managing Work-Related Stress</a:t>
            </a:r>
          </a:p>
        </p:txBody>
      </p:sp>
      <p:sp>
        <p:nvSpPr>
          <p:cNvPr id="80901" name="Rectangle 5"/>
          <p:cNvSpPr>
            <a:spLocks noGrp="1" noChangeArrowheads="1"/>
          </p:cNvSpPr>
          <p:nvPr>
            <p:ph idx="1"/>
          </p:nvPr>
        </p:nvSpPr>
        <p:spPr>
          <a:xfrm>
            <a:off x="304800" y="1768475"/>
            <a:ext cx="8382000" cy="5089525"/>
          </a:xfrm>
        </p:spPr>
        <p:txBody>
          <a:bodyPr rtlCol="0">
            <a:normAutofit fontScale="85000" lnSpcReduction="20000"/>
          </a:bodyPr>
          <a:lstStyle/>
          <a:p>
            <a:pPr fontAlgn="auto">
              <a:lnSpc>
                <a:spcPct val="90000"/>
              </a:lnSpc>
              <a:spcAft>
                <a:spcPts val="0"/>
              </a:spcAft>
              <a:defRPr/>
            </a:pPr>
            <a:r>
              <a:rPr lang="en-US" dirty="0">
                <a:ea typeface="ＭＳ Ｐゴシック" pitchFamily="-65" charset="-128"/>
              </a:rPr>
              <a:t>Remove the stressor</a:t>
            </a:r>
          </a:p>
          <a:p>
            <a:pPr lvl="1" fontAlgn="auto">
              <a:lnSpc>
                <a:spcPct val="90000"/>
              </a:lnSpc>
              <a:spcAft>
                <a:spcPts val="600"/>
              </a:spcAft>
              <a:buClr>
                <a:schemeClr val="accent1">
                  <a:lumMod val="50000"/>
                </a:schemeClr>
              </a:buClr>
              <a:defRPr/>
            </a:pPr>
            <a:r>
              <a:rPr lang="en-US" dirty="0">
                <a:ea typeface="Tahoma" pitchFamily="-65" charset="0"/>
                <a:cs typeface="Tahoma" pitchFamily="-65" charset="0"/>
              </a:rPr>
              <a:t>Minimize/remove </a:t>
            </a:r>
            <a:r>
              <a:rPr lang="en-US" dirty="0" smtClean="0">
                <a:ea typeface="Tahoma" pitchFamily="-65" charset="0"/>
                <a:cs typeface="Tahoma" pitchFamily="-65" charset="0"/>
              </a:rPr>
              <a:t>stressors</a:t>
            </a:r>
          </a:p>
          <a:p>
            <a:pPr lvl="1" fontAlgn="auto">
              <a:lnSpc>
                <a:spcPct val="90000"/>
              </a:lnSpc>
              <a:spcAft>
                <a:spcPts val="1200"/>
              </a:spcAft>
              <a:buClr>
                <a:schemeClr val="accent1">
                  <a:lumMod val="50000"/>
                </a:schemeClr>
              </a:buClr>
              <a:defRPr/>
            </a:pPr>
            <a:r>
              <a:rPr lang="en-US" dirty="0" smtClean="0">
                <a:ea typeface="Tahoma" pitchFamily="-65" charset="0"/>
                <a:cs typeface="Tahoma" pitchFamily="-65" charset="0"/>
              </a:rPr>
              <a:t>Work/life balance initiatives</a:t>
            </a:r>
          </a:p>
          <a:p>
            <a:pPr lvl="1" fontAlgn="auto">
              <a:lnSpc>
                <a:spcPct val="90000"/>
              </a:lnSpc>
              <a:spcAft>
                <a:spcPts val="1200"/>
              </a:spcAft>
              <a:buClr>
                <a:schemeClr val="accent1">
                  <a:lumMod val="50000"/>
                </a:schemeClr>
              </a:buClr>
              <a:defRPr/>
            </a:pPr>
            <a:r>
              <a:rPr lang="en-US" dirty="0" smtClean="0"/>
              <a:t>Work/life balance: Perception </a:t>
            </a:r>
            <a:r>
              <a:rPr lang="en-US" dirty="0"/>
              <a:t>of balance between “work” and “leisure” </a:t>
            </a:r>
            <a:r>
              <a:rPr lang="en-US" dirty="0" smtClean="0"/>
              <a:t>activities</a:t>
            </a:r>
            <a:endParaRPr lang="en-US" dirty="0" smtClean="0">
              <a:ea typeface="Tahoma" pitchFamily="-65" charset="0"/>
              <a:cs typeface="Tahoma" pitchFamily="-65" charset="0"/>
            </a:endParaRPr>
          </a:p>
          <a:p>
            <a:pPr fontAlgn="auto">
              <a:lnSpc>
                <a:spcPct val="90000"/>
              </a:lnSpc>
              <a:spcAft>
                <a:spcPts val="0"/>
              </a:spcAft>
              <a:defRPr/>
            </a:pPr>
            <a:r>
              <a:rPr lang="en-US" dirty="0">
                <a:ea typeface="ＭＳ Ｐゴシック" pitchFamily="-65" charset="-128"/>
              </a:rPr>
              <a:t>Withdraw from the stressor</a:t>
            </a:r>
          </a:p>
          <a:p>
            <a:pPr lvl="1" fontAlgn="auto">
              <a:lnSpc>
                <a:spcPct val="90000"/>
              </a:lnSpc>
              <a:spcAft>
                <a:spcPts val="1200"/>
              </a:spcAft>
              <a:buClr>
                <a:schemeClr val="accent1">
                  <a:lumMod val="50000"/>
                </a:schemeClr>
              </a:buClr>
              <a:defRPr/>
            </a:pPr>
            <a:r>
              <a:rPr lang="en-US" dirty="0">
                <a:ea typeface="Tahoma" pitchFamily="-65" charset="0"/>
                <a:cs typeface="Tahoma" pitchFamily="-65" charset="0"/>
              </a:rPr>
              <a:t>Vacation, rest breaks</a:t>
            </a:r>
          </a:p>
          <a:p>
            <a:pPr fontAlgn="auto">
              <a:lnSpc>
                <a:spcPct val="90000"/>
              </a:lnSpc>
              <a:spcAft>
                <a:spcPts val="0"/>
              </a:spcAft>
              <a:defRPr/>
            </a:pPr>
            <a:r>
              <a:rPr lang="en-US" dirty="0">
                <a:ea typeface="ＭＳ Ｐゴシック" pitchFamily="-65" charset="-128"/>
              </a:rPr>
              <a:t>Change stress perceptions</a:t>
            </a:r>
          </a:p>
          <a:p>
            <a:pPr lvl="1" fontAlgn="auto">
              <a:lnSpc>
                <a:spcPct val="90000"/>
              </a:lnSpc>
              <a:spcAft>
                <a:spcPts val="1200"/>
              </a:spcAft>
              <a:buClr>
                <a:schemeClr val="accent1">
                  <a:lumMod val="50000"/>
                </a:schemeClr>
              </a:buClr>
              <a:defRPr/>
            </a:pPr>
            <a:r>
              <a:rPr lang="en-US" dirty="0">
                <a:ea typeface="Tahoma" pitchFamily="-65" charset="0"/>
                <a:cs typeface="Tahoma" pitchFamily="-65" charset="0"/>
              </a:rPr>
              <a:t>Positive self-concept, </a:t>
            </a:r>
            <a:r>
              <a:rPr lang="en-US" dirty="0" smtClean="0">
                <a:ea typeface="Tahoma" pitchFamily="-65" charset="0"/>
                <a:cs typeface="Tahoma" pitchFamily="-65" charset="0"/>
              </a:rPr>
              <a:t>humor</a:t>
            </a:r>
            <a:endParaRPr lang="en-US" dirty="0">
              <a:ea typeface="Tahoma" pitchFamily="-65" charset="0"/>
              <a:cs typeface="Tahoma" pitchFamily="-65" charset="0"/>
            </a:endParaRPr>
          </a:p>
          <a:p>
            <a:pPr fontAlgn="auto">
              <a:lnSpc>
                <a:spcPct val="90000"/>
              </a:lnSpc>
              <a:spcAft>
                <a:spcPts val="0"/>
              </a:spcAft>
              <a:defRPr/>
            </a:pPr>
            <a:r>
              <a:rPr lang="en-US" dirty="0">
                <a:ea typeface="ＭＳ Ｐゴシック" pitchFamily="-65" charset="-128"/>
              </a:rPr>
              <a:t>Control stress consequences</a:t>
            </a:r>
          </a:p>
          <a:p>
            <a:pPr lvl="1" fontAlgn="auto">
              <a:lnSpc>
                <a:spcPct val="90000"/>
              </a:lnSpc>
              <a:spcAft>
                <a:spcPts val="1200"/>
              </a:spcAft>
              <a:buClr>
                <a:schemeClr val="accent1">
                  <a:lumMod val="50000"/>
                </a:schemeClr>
              </a:buClr>
              <a:defRPr/>
            </a:pPr>
            <a:r>
              <a:rPr lang="en-US" dirty="0">
                <a:ea typeface="Tahoma" pitchFamily="-65" charset="0"/>
                <a:cs typeface="Tahoma" pitchFamily="-65" charset="0"/>
              </a:rPr>
              <a:t>Healthy lifestyle, fitness, wellness</a:t>
            </a:r>
          </a:p>
          <a:p>
            <a:pPr fontAlgn="auto">
              <a:lnSpc>
                <a:spcPct val="90000"/>
              </a:lnSpc>
              <a:spcAft>
                <a:spcPts val="0"/>
              </a:spcAft>
              <a:defRPr/>
            </a:pPr>
            <a:r>
              <a:rPr lang="en-US" dirty="0">
                <a:ea typeface="ＭＳ Ｐゴシック" pitchFamily="-65" charset="-128"/>
              </a:rPr>
              <a:t>Receive social support</a:t>
            </a:r>
          </a:p>
        </p:txBody>
      </p:sp>
    </p:spTree>
    <p:extLst>
      <p:ext uri="{BB962C8B-B14F-4D97-AF65-F5344CB8AC3E}">
        <p14:creationId xmlns:p14="http://schemas.microsoft.com/office/powerpoint/2010/main" val="1468942038"/>
      </p:ext>
    </p:extLst>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3"/>
          </p:nvPr>
        </p:nvSpPr>
        <p:spPr/>
        <p:txBody>
          <a:bodyPr/>
          <a:lstStyle/>
          <a:p>
            <a:r>
              <a:rPr lang="en-US" dirty="0"/>
              <a:t>Stress-related Outcomes and Wellness</a:t>
            </a:r>
          </a:p>
          <a:p>
            <a:endParaRPr lang="en-US" dirty="0"/>
          </a:p>
        </p:txBody>
      </p:sp>
      <p:sp>
        <p:nvSpPr>
          <p:cNvPr id="2" name="Title 1"/>
          <p:cNvSpPr>
            <a:spLocks noGrp="1"/>
          </p:cNvSpPr>
          <p:nvPr>
            <p:ph type="title"/>
          </p:nvPr>
        </p:nvSpPr>
        <p:spPr/>
        <p:txBody>
          <a:bodyPr/>
          <a:lstStyle/>
          <a:p>
            <a:r>
              <a:rPr lang="en-US" smtClean="0"/>
              <a:t>Wellness</a:t>
            </a:r>
            <a:endParaRPr lang="en-US" dirty="0" smtClean="0"/>
          </a:p>
        </p:txBody>
      </p:sp>
      <p:sp>
        <p:nvSpPr>
          <p:cNvPr id="5" name="Content Placeholder 4"/>
          <p:cNvSpPr>
            <a:spLocks noGrp="1"/>
          </p:cNvSpPr>
          <p:nvPr>
            <p:ph type="body" idx="1"/>
          </p:nvPr>
        </p:nvSpPr>
        <p:spPr/>
        <p:txBody>
          <a:bodyPr/>
          <a:lstStyle/>
          <a:p>
            <a:r>
              <a:rPr lang="en-US" b="1" dirty="0" smtClean="0"/>
              <a:t>Wellness program</a:t>
            </a:r>
            <a:r>
              <a:rPr lang="en-US" dirty="0" smtClean="0"/>
              <a:t> is an effort to promote health and well-being by providing access to services like medical screenings, weight management, health advice, and exercise programs. </a:t>
            </a:r>
          </a:p>
          <a:p>
            <a:endParaRPr lang="en-US" dirty="0"/>
          </a:p>
        </p:txBody>
      </p:sp>
      <p:sp>
        <p:nvSpPr>
          <p:cNvPr id="6" name="Slide Number Placeholder 5"/>
          <p:cNvSpPr>
            <a:spLocks noGrp="1"/>
          </p:cNvSpPr>
          <p:nvPr>
            <p:ph type="sldNum" sz="quarter" idx="12"/>
          </p:nvPr>
        </p:nvSpPr>
        <p:spPr/>
        <p:txBody>
          <a:bodyPr/>
          <a:lstStyle/>
          <a:p>
            <a:fld id="{32DF43ED-DD29-4B2E-A666-F2A48EC56F02}" type="slidenum">
              <a:rPr lang="en-US" smtClean="0"/>
              <a:pPr/>
              <a:t>15</a:t>
            </a:fld>
            <a:endParaRPr lang="en-US"/>
          </a:p>
        </p:txBody>
      </p:sp>
    </p:spTree>
    <p:extLst>
      <p:ext uri="{BB962C8B-B14F-4D97-AF65-F5344CB8AC3E}">
        <p14:creationId xmlns:p14="http://schemas.microsoft.com/office/powerpoint/2010/main" val="2664817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Work-Life Balance</a:t>
            </a:r>
            <a:endParaRPr lang="en-US" dirty="0"/>
          </a:p>
        </p:txBody>
      </p:sp>
      <p:sp>
        <p:nvSpPr>
          <p:cNvPr id="3" name="Content Placeholder 2"/>
          <p:cNvSpPr>
            <a:spLocks noGrp="1"/>
          </p:cNvSpPr>
          <p:nvPr>
            <p:ph idx="1"/>
          </p:nvPr>
        </p:nvSpPr>
        <p:spPr/>
        <p:txBody>
          <a:bodyPr/>
          <a:lstStyle/>
          <a:p>
            <a:r>
              <a:rPr lang="en-US" dirty="0" smtClean="0"/>
              <a:t>What did you think of the article?</a:t>
            </a:r>
            <a:endParaRPr lang="en-US" dirty="0"/>
          </a:p>
        </p:txBody>
      </p:sp>
    </p:spTree>
    <p:extLst>
      <p:ext uri="{BB962C8B-B14F-4D97-AF65-F5344CB8AC3E}">
        <p14:creationId xmlns:p14="http://schemas.microsoft.com/office/powerpoint/2010/main" val="15281251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230" y="381000"/>
            <a:ext cx="8229600" cy="1143000"/>
          </a:xfrm>
        </p:spPr>
        <p:txBody>
          <a:bodyPr/>
          <a:lstStyle/>
          <a:p>
            <a:r>
              <a:rPr lang="en-US" dirty="0" smtClean="0"/>
              <a:t>Work-Life Balance</a:t>
            </a:r>
            <a:endParaRPr lang="en-US" dirty="0"/>
          </a:p>
        </p:txBody>
      </p:sp>
      <p:sp>
        <p:nvSpPr>
          <p:cNvPr id="3" name="Content Placeholder 2"/>
          <p:cNvSpPr>
            <a:spLocks noGrp="1"/>
          </p:cNvSpPr>
          <p:nvPr>
            <p:ph idx="1"/>
          </p:nvPr>
        </p:nvSpPr>
        <p:spPr>
          <a:xfrm>
            <a:off x="428017" y="1524000"/>
            <a:ext cx="8229600" cy="5638800"/>
          </a:xfrm>
        </p:spPr>
        <p:txBody>
          <a:bodyPr>
            <a:normAutofit fontScale="92500" lnSpcReduction="20000"/>
          </a:bodyPr>
          <a:lstStyle/>
          <a:p>
            <a:r>
              <a:rPr lang="en-US" smtClean="0"/>
              <a:t>Definition: Perception </a:t>
            </a:r>
            <a:r>
              <a:rPr lang="en-US" dirty="0" smtClean="0"/>
              <a:t>of balance between “work” and “leisure” activities</a:t>
            </a:r>
          </a:p>
          <a:p>
            <a:r>
              <a:rPr lang="en-US" dirty="0" smtClean="0"/>
              <a:t>Often area of focus: work-family balance and work-family conflict</a:t>
            </a:r>
          </a:p>
          <a:p>
            <a:r>
              <a:rPr lang="en-US" dirty="0" smtClean="0"/>
              <a:t>Work-to-family conflict: When work interferes with family</a:t>
            </a:r>
          </a:p>
          <a:p>
            <a:r>
              <a:rPr lang="en-US" dirty="0" smtClean="0"/>
              <a:t>Family-to-work conflict: when family interferes with work</a:t>
            </a:r>
          </a:p>
          <a:p>
            <a:r>
              <a:rPr lang="en-US" dirty="0" smtClean="0"/>
              <a:t>Positive spillover: when positive experiences in one domain spill over to the other domain (e.g., you had a good day at work, and that carriers over positively to your relationships at home)</a:t>
            </a:r>
            <a:endParaRPr lang="en-US" dirty="0"/>
          </a:p>
        </p:txBody>
      </p:sp>
    </p:spTree>
    <p:extLst>
      <p:ext uri="{BB962C8B-B14F-4D97-AF65-F5344CB8AC3E}">
        <p14:creationId xmlns:p14="http://schemas.microsoft.com/office/powerpoint/2010/main" val="1442915366"/>
      </p:ext>
    </p:extLst>
  </p:cSld>
  <p:clrMapOvr>
    <a:masterClrMapping/>
  </p:clrMapOvr>
</p:sld>
</file>

<file path=ppt/theme/theme1.xml><?xml version="1.0" encoding="utf-8"?>
<a:theme xmlns:a="http://schemas.openxmlformats.org/drawingml/2006/main" name="Neck OB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Neck OB Theme</Template>
  <TotalTime>2973</TotalTime>
  <Words>1713</Words>
  <Application>Microsoft Macintosh PowerPoint</Application>
  <PresentationFormat>On-screen Show (4:3)</PresentationFormat>
  <Paragraphs>140</Paragraphs>
  <Slides>17</Slides>
  <Notes>13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Arial Narrow</vt:lpstr>
      <vt:lpstr>Calibri</vt:lpstr>
      <vt:lpstr>Gill Sans</vt:lpstr>
      <vt:lpstr>ＭＳ Ｐゴシック</vt:lpstr>
      <vt:lpstr>Tahoma</vt:lpstr>
      <vt:lpstr>Times New Roman</vt:lpstr>
      <vt:lpstr>ヒラギノ角ゴ Pro W3</vt:lpstr>
      <vt:lpstr>Arial</vt:lpstr>
      <vt:lpstr>Neck OB Theme</vt:lpstr>
      <vt:lpstr>MGT 217</vt:lpstr>
      <vt:lpstr>Overview </vt:lpstr>
      <vt:lpstr>Emotions in Organizational Behavior</vt:lpstr>
      <vt:lpstr>Emotions in Organizational Behavior</vt:lpstr>
      <vt:lpstr>Emotional Contagion</vt:lpstr>
      <vt:lpstr>Emotional Regulation</vt:lpstr>
      <vt:lpstr>Emotional Intelligence</vt:lpstr>
      <vt:lpstr>Figure 3.2 The Four Dimensions of EI </vt:lpstr>
      <vt:lpstr>Stress in the Workplace</vt:lpstr>
      <vt:lpstr>Jobs Rated from Least Stressful (1) to Most Stressful (250)</vt:lpstr>
      <vt:lpstr>Discussion Questions</vt:lpstr>
      <vt:lpstr>Stressors</vt:lpstr>
      <vt:lpstr>Figure 3.4: Managing Stress</vt:lpstr>
      <vt:lpstr>Managing Work-Related Stress</vt:lpstr>
      <vt:lpstr>Wellness</vt:lpstr>
      <vt:lpstr>Work-Life Balance</vt:lpstr>
      <vt:lpstr>Work-Life Balance</vt:lpstr>
    </vt:vector>
  </TitlesOfParts>
  <Company>Sage Publications</Company>
  <LinksUpToDate>false</LinksUpToDate>
  <SharedDoc>false</SharedDoc>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3: Emotions, Attitudes, and Stress</dc:title>
  <dc:creator>Bierach, Katie</dc:creator>
  <cp:lastModifiedBy>Microsoft Office User</cp:lastModifiedBy>
  <cp:revision>78</cp:revision>
  <dcterms:created xsi:type="dcterms:W3CDTF">2015-08-27T05:36:39Z</dcterms:created>
  <dcterms:modified xsi:type="dcterms:W3CDTF">2018-10-03T03:20:19Z</dcterms:modified>
</cp:coreProperties>
</file>